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59" r:id="rId4"/>
  </p:sldMasterIdLst>
  <p:sldIdLst>
    <p:sldId id="256" r:id="rId5"/>
    <p:sldId id="295" r:id="rId6"/>
    <p:sldId id="259" r:id="rId7"/>
    <p:sldId id="261" r:id="rId8"/>
    <p:sldId id="263" r:id="rId9"/>
    <p:sldId id="264" r:id="rId10"/>
    <p:sldId id="293" r:id="rId11"/>
    <p:sldId id="294" r:id="rId12"/>
    <p:sldId id="265" r:id="rId13"/>
    <p:sldId id="267" r:id="rId14"/>
    <p:sldId id="269" r:id="rId15"/>
    <p:sldId id="270" r:id="rId16"/>
    <p:sldId id="271" r:id="rId17"/>
    <p:sldId id="272" r:id="rId18"/>
    <p:sldId id="273" r:id="rId19"/>
    <p:sldId id="274" r:id="rId20"/>
    <p:sldId id="275" r:id="rId21"/>
    <p:sldId id="277" r:id="rId22"/>
    <p:sldId id="278" r:id="rId23"/>
    <p:sldId id="281" r:id="rId24"/>
    <p:sldId id="284" r:id="rId25"/>
    <p:sldId id="286" r:id="rId26"/>
    <p:sldId id="290" r:id="rId27"/>
    <p:sldId id="291" r:id="rId28"/>
    <p:sldId id="292"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5A0FCB-BBF0-47D4-A2F9-FEC97A051D5E}" v="2" dt="2024-08-04T13:48:27.9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928"/>
  </p:normalViewPr>
  <p:slideViewPr>
    <p:cSldViewPr snapToGrid="0" snapToObjects="1">
      <p:cViewPr>
        <p:scale>
          <a:sx n="65" d="100"/>
          <a:sy n="65" d="100"/>
        </p:scale>
        <p:origin x="-538" y="37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rhanu, Natnael B" userId="a5974c52-762f-4764-98ab-d15d9e423099" providerId="ADAL" clId="{345A0FCB-BBF0-47D4-A2F9-FEC97A051D5E}"/>
    <pc:docChg chg="undo custSel modSld">
      <pc:chgData name="Berhanu, Natnael B" userId="a5974c52-762f-4764-98ab-d15d9e423099" providerId="ADAL" clId="{345A0FCB-BBF0-47D4-A2F9-FEC97A051D5E}" dt="2024-08-04T14:50:36.715" v="23" actId="20577"/>
      <pc:docMkLst>
        <pc:docMk/>
      </pc:docMkLst>
      <pc:sldChg chg="delSp modSp mod">
        <pc:chgData name="Berhanu, Natnael B" userId="a5974c52-762f-4764-98ab-d15d9e423099" providerId="ADAL" clId="{345A0FCB-BBF0-47D4-A2F9-FEC97A051D5E}" dt="2024-08-04T13:50:13.756" v="13" actId="14100"/>
        <pc:sldMkLst>
          <pc:docMk/>
          <pc:sldMk cId="4210014015" sldId="256"/>
        </pc:sldMkLst>
        <pc:spChg chg="mod">
          <ac:chgData name="Berhanu, Natnael B" userId="a5974c52-762f-4764-98ab-d15d9e423099" providerId="ADAL" clId="{345A0FCB-BBF0-47D4-A2F9-FEC97A051D5E}" dt="2024-08-04T13:49:43.159" v="9" actId="14100"/>
          <ac:spMkLst>
            <pc:docMk/>
            <pc:sldMk cId="4210014015" sldId="256"/>
            <ac:spMk id="2" creationId="{3FE3CCE2-B95A-B04B-B772-92098F173106}"/>
          </ac:spMkLst>
        </pc:spChg>
        <pc:spChg chg="del mod">
          <ac:chgData name="Berhanu, Natnael B" userId="a5974c52-762f-4764-98ab-d15d9e423099" providerId="ADAL" clId="{345A0FCB-BBF0-47D4-A2F9-FEC97A051D5E}" dt="2024-08-04T13:48:40.949" v="3" actId="478"/>
          <ac:spMkLst>
            <pc:docMk/>
            <pc:sldMk cId="4210014015" sldId="256"/>
            <ac:spMk id="8" creationId="{008811A5-3D41-6349-A2F1-A4DE8BA6052D}"/>
          </ac:spMkLst>
        </pc:spChg>
        <pc:spChg chg="mod">
          <ac:chgData name="Berhanu, Natnael B" userId="a5974c52-762f-4764-98ab-d15d9e423099" providerId="ADAL" clId="{345A0FCB-BBF0-47D4-A2F9-FEC97A051D5E}" dt="2024-08-04T13:50:13.756" v="13" actId="14100"/>
          <ac:spMkLst>
            <pc:docMk/>
            <pc:sldMk cId="4210014015" sldId="256"/>
            <ac:spMk id="9" creationId="{752C7E0C-6C35-9841-AB81-981DE286F6B4}"/>
          </ac:spMkLst>
        </pc:spChg>
        <pc:spChg chg="del">
          <ac:chgData name="Berhanu, Natnael B" userId="a5974c52-762f-4764-98ab-d15d9e423099" providerId="ADAL" clId="{345A0FCB-BBF0-47D4-A2F9-FEC97A051D5E}" dt="2024-08-04T13:49:28.384" v="7" actId="478"/>
          <ac:spMkLst>
            <pc:docMk/>
            <pc:sldMk cId="4210014015" sldId="256"/>
            <ac:spMk id="10" creationId="{55F83B6F-6A5A-3243-B6E0-6B6069BB3B27}"/>
          </ac:spMkLst>
        </pc:spChg>
        <pc:picChg chg="del mod">
          <ac:chgData name="Berhanu, Natnael B" userId="a5974c52-762f-4764-98ab-d15d9e423099" providerId="ADAL" clId="{345A0FCB-BBF0-47D4-A2F9-FEC97A051D5E}" dt="2024-08-04T13:48:27.942" v="1" actId="478"/>
          <ac:picMkLst>
            <pc:docMk/>
            <pc:sldMk cId="4210014015" sldId="256"/>
            <ac:picMk id="1026" creationId="{A1362C72-0534-5F48-A378-27D6DB17F1DB}"/>
          </ac:picMkLst>
        </pc:picChg>
      </pc:sldChg>
      <pc:sldChg chg="modSp mod">
        <pc:chgData name="Berhanu, Natnael B" userId="a5974c52-762f-4764-98ab-d15d9e423099" providerId="ADAL" clId="{345A0FCB-BBF0-47D4-A2F9-FEC97A051D5E}" dt="2024-08-04T13:54:15.181" v="14"/>
        <pc:sldMkLst>
          <pc:docMk/>
          <pc:sldMk cId="3899034797" sldId="261"/>
        </pc:sldMkLst>
        <pc:spChg chg="mod">
          <ac:chgData name="Berhanu, Natnael B" userId="a5974c52-762f-4764-98ab-d15d9e423099" providerId="ADAL" clId="{345A0FCB-BBF0-47D4-A2F9-FEC97A051D5E}" dt="2024-08-04T13:54:15.181" v="14"/>
          <ac:spMkLst>
            <pc:docMk/>
            <pc:sldMk cId="3899034797" sldId="261"/>
            <ac:spMk id="3" creationId="{DCA05393-84A6-864C-AC25-D8C720CE3900}"/>
          </ac:spMkLst>
        </pc:spChg>
      </pc:sldChg>
      <pc:sldChg chg="modSp mod">
        <pc:chgData name="Berhanu, Natnael B" userId="a5974c52-762f-4764-98ab-d15d9e423099" providerId="ADAL" clId="{345A0FCB-BBF0-47D4-A2F9-FEC97A051D5E}" dt="2024-08-04T13:55:58.513" v="16"/>
        <pc:sldMkLst>
          <pc:docMk/>
          <pc:sldMk cId="3244792047" sldId="263"/>
        </pc:sldMkLst>
        <pc:spChg chg="mod">
          <ac:chgData name="Berhanu, Natnael B" userId="a5974c52-762f-4764-98ab-d15d9e423099" providerId="ADAL" clId="{345A0FCB-BBF0-47D4-A2F9-FEC97A051D5E}" dt="2024-08-04T13:55:58.513" v="16"/>
          <ac:spMkLst>
            <pc:docMk/>
            <pc:sldMk cId="3244792047" sldId="263"/>
            <ac:spMk id="3" creationId="{DCA05393-84A6-864C-AC25-D8C720CE3900}"/>
          </ac:spMkLst>
        </pc:spChg>
      </pc:sldChg>
      <pc:sldChg chg="modSp mod">
        <pc:chgData name="Berhanu, Natnael B" userId="a5974c52-762f-4764-98ab-d15d9e423099" providerId="ADAL" clId="{345A0FCB-BBF0-47D4-A2F9-FEC97A051D5E}" dt="2024-08-04T13:58:01.399" v="18" actId="207"/>
        <pc:sldMkLst>
          <pc:docMk/>
          <pc:sldMk cId="2600051942" sldId="264"/>
        </pc:sldMkLst>
        <pc:spChg chg="mod">
          <ac:chgData name="Berhanu, Natnael B" userId="a5974c52-762f-4764-98ab-d15d9e423099" providerId="ADAL" clId="{345A0FCB-BBF0-47D4-A2F9-FEC97A051D5E}" dt="2024-08-04T13:58:01.399" v="18" actId="207"/>
          <ac:spMkLst>
            <pc:docMk/>
            <pc:sldMk cId="2600051942" sldId="264"/>
            <ac:spMk id="3" creationId="{DCA05393-84A6-864C-AC25-D8C720CE3900}"/>
          </ac:spMkLst>
        </pc:spChg>
      </pc:sldChg>
      <pc:sldChg chg="modSp mod">
        <pc:chgData name="Berhanu, Natnael B" userId="a5974c52-762f-4764-98ab-d15d9e423099" providerId="ADAL" clId="{345A0FCB-BBF0-47D4-A2F9-FEC97A051D5E}" dt="2024-08-04T14:50:36.715" v="23" actId="20577"/>
        <pc:sldMkLst>
          <pc:docMk/>
          <pc:sldMk cId="2933084668" sldId="294"/>
        </pc:sldMkLst>
        <pc:spChg chg="mod">
          <ac:chgData name="Berhanu, Natnael B" userId="a5974c52-762f-4764-98ab-d15d9e423099" providerId="ADAL" clId="{345A0FCB-BBF0-47D4-A2F9-FEC97A051D5E}" dt="2024-08-04T14:50:36.715" v="23" actId="20577"/>
          <ac:spMkLst>
            <pc:docMk/>
            <pc:sldMk cId="2933084668" sldId="294"/>
            <ac:spMk id="3" creationId="{DCA05393-84A6-864C-AC25-D8C720CE39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5216E3-B5D8-4295-957C-BED6C3AA74DC}" type="doc">
      <dgm:prSet loTypeId="urn:microsoft.com/office/officeart/2016/7/layout/RepeatingBendingProcessNew" loCatId="process" qsTypeId="urn:microsoft.com/office/officeart/2005/8/quickstyle/simple1" qsCatId="simple" csTypeId="urn:microsoft.com/office/officeart/2005/8/colors/accent1_2" csCatId="accent1"/>
      <dgm:spPr/>
      <dgm:t>
        <a:bodyPr/>
        <a:lstStyle/>
        <a:p>
          <a:endParaRPr lang="en-US"/>
        </a:p>
      </dgm:t>
    </dgm:pt>
    <dgm:pt modelId="{8B116A05-D222-4375-8065-1EA552DCBDCD}">
      <dgm:prSet/>
      <dgm:spPr/>
      <dgm:t>
        <a:bodyPr/>
        <a:lstStyle/>
        <a:p>
          <a:r>
            <a:rPr lang="en-MY" dirty="0"/>
            <a:t>In this capstone project, we will predict if the SpaceX Falcon 9 first stage will land successfully using several machine learning classification algorithms.</a:t>
          </a:r>
          <a:endParaRPr lang="en-US" dirty="0"/>
        </a:p>
      </dgm:t>
    </dgm:pt>
    <dgm:pt modelId="{6D4596D9-CC02-46BB-9A72-D68CEAA63785}" type="parTrans" cxnId="{B61DED4A-6A9D-45D3-A3BB-37ECAF88B09D}">
      <dgm:prSet/>
      <dgm:spPr/>
      <dgm:t>
        <a:bodyPr/>
        <a:lstStyle/>
        <a:p>
          <a:endParaRPr lang="en-US"/>
        </a:p>
      </dgm:t>
    </dgm:pt>
    <dgm:pt modelId="{E7527F28-CCC9-490E-9310-DB7BEDFAA8F2}" type="sibTrans" cxnId="{B61DED4A-6A9D-45D3-A3BB-37ECAF88B09D}">
      <dgm:prSet/>
      <dgm:spPr/>
      <dgm:t>
        <a:bodyPr/>
        <a:lstStyle/>
        <a:p>
          <a:endParaRPr lang="en-US"/>
        </a:p>
      </dgm:t>
    </dgm:pt>
    <dgm:pt modelId="{36369B37-15BB-407E-97BE-D18C33F7CC24}">
      <dgm:prSet/>
      <dgm:spPr/>
      <dgm:t>
        <a:bodyPr/>
        <a:lstStyle/>
        <a:p>
          <a:r>
            <a:rPr lang="en-US"/>
            <a:t>The main steps in this project include:</a:t>
          </a:r>
        </a:p>
      </dgm:t>
    </dgm:pt>
    <dgm:pt modelId="{8B180D83-4022-4336-8338-FDD03699DB84}" type="parTrans" cxnId="{1D02D4DD-262C-4589-9EF6-DABE2786F709}">
      <dgm:prSet/>
      <dgm:spPr/>
      <dgm:t>
        <a:bodyPr/>
        <a:lstStyle/>
        <a:p>
          <a:endParaRPr lang="en-US"/>
        </a:p>
      </dgm:t>
    </dgm:pt>
    <dgm:pt modelId="{5751F38B-06A2-4250-B70F-E46F94D45FD7}" type="sibTrans" cxnId="{1D02D4DD-262C-4589-9EF6-DABE2786F709}">
      <dgm:prSet/>
      <dgm:spPr/>
      <dgm:t>
        <a:bodyPr/>
        <a:lstStyle/>
        <a:p>
          <a:endParaRPr lang="en-US"/>
        </a:p>
      </dgm:t>
    </dgm:pt>
    <dgm:pt modelId="{B83C2D60-94FD-411A-8B2F-A1615C6D5506}">
      <dgm:prSet/>
      <dgm:spPr/>
      <dgm:t>
        <a:bodyPr/>
        <a:lstStyle/>
        <a:p>
          <a:r>
            <a:rPr lang="en-US"/>
            <a:t>Data collection, wrangling, and formatting</a:t>
          </a:r>
        </a:p>
      </dgm:t>
    </dgm:pt>
    <dgm:pt modelId="{23679BC3-3064-4CD3-9E54-D7BB7C8C9603}" type="parTrans" cxnId="{868D6D05-E52D-4C3A-8315-0FBE175A358F}">
      <dgm:prSet/>
      <dgm:spPr/>
      <dgm:t>
        <a:bodyPr/>
        <a:lstStyle/>
        <a:p>
          <a:endParaRPr lang="en-US"/>
        </a:p>
      </dgm:t>
    </dgm:pt>
    <dgm:pt modelId="{685A9481-6A3B-4BD0-9CD0-E8FBCAA407FE}" type="sibTrans" cxnId="{868D6D05-E52D-4C3A-8315-0FBE175A358F}">
      <dgm:prSet/>
      <dgm:spPr/>
      <dgm:t>
        <a:bodyPr/>
        <a:lstStyle/>
        <a:p>
          <a:endParaRPr lang="en-US"/>
        </a:p>
      </dgm:t>
    </dgm:pt>
    <dgm:pt modelId="{43DD3560-8056-4B00-81D9-8D83C8D6E15A}">
      <dgm:prSet/>
      <dgm:spPr/>
      <dgm:t>
        <a:bodyPr/>
        <a:lstStyle/>
        <a:p>
          <a:r>
            <a:rPr lang="en-US"/>
            <a:t>Exploratory data analysis</a:t>
          </a:r>
        </a:p>
      </dgm:t>
    </dgm:pt>
    <dgm:pt modelId="{CFF830D0-6218-4D97-90F2-90344C5D7F87}" type="parTrans" cxnId="{854E46C8-0770-4534-934F-5D968C1CEC06}">
      <dgm:prSet/>
      <dgm:spPr/>
      <dgm:t>
        <a:bodyPr/>
        <a:lstStyle/>
        <a:p>
          <a:endParaRPr lang="en-US"/>
        </a:p>
      </dgm:t>
    </dgm:pt>
    <dgm:pt modelId="{C1FEDEF1-5353-4C60-98EE-D12DE7A57E81}" type="sibTrans" cxnId="{854E46C8-0770-4534-934F-5D968C1CEC06}">
      <dgm:prSet/>
      <dgm:spPr/>
      <dgm:t>
        <a:bodyPr/>
        <a:lstStyle/>
        <a:p>
          <a:endParaRPr lang="en-US"/>
        </a:p>
      </dgm:t>
    </dgm:pt>
    <dgm:pt modelId="{CD0BE7CD-C6EE-4BD5-8727-C65ECB7C17B9}">
      <dgm:prSet/>
      <dgm:spPr/>
      <dgm:t>
        <a:bodyPr/>
        <a:lstStyle/>
        <a:p>
          <a:r>
            <a:rPr lang="en-US"/>
            <a:t>Interactive data visualization</a:t>
          </a:r>
        </a:p>
      </dgm:t>
    </dgm:pt>
    <dgm:pt modelId="{2C39E6BF-03C8-4413-B3B9-E47BC4BC2273}" type="parTrans" cxnId="{609BB6CC-6C53-4720-BCFB-5FE0CAAC0756}">
      <dgm:prSet/>
      <dgm:spPr/>
      <dgm:t>
        <a:bodyPr/>
        <a:lstStyle/>
        <a:p>
          <a:endParaRPr lang="en-US"/>
        </a:p>
      </dgm:t>
    </dgm:pt>
    <dgm:pt modelId="{0E6B848F-29E4-41CC-88EA-1861D74C8DEE}" type="sibTrans" cxnId="{609BB6CC-6C53-4720-BCFB-5FE0CAAC0756}">
      <dgm:prSet/>
      <dgm:spPr/>
      <dgm:t>
        <a:bodyPr/>
        <a:lstStyle/>
        <a:p>
          <a:endParaRPr lang="en-US"/>
        </a:p>
      </dgm:t>
    </dgm:pt>
    <dgm:pt modelId="{0B150756-4419-4DC2-BEAD-143E6A2A3F13}">
      <dgm:prSet/>
      <dgm:spPr/>
      <dgm:t>
        <a:bodyPr/>
        <a:lstStyle/>
        <a:p>
          <a:r>
            <a:rPr lang="en-US"/>
            <a:t>Machine learning prediction</a:t>
          </a:r>
        </a:p>
      </dgm:t>
    </dgm:pt>
    <dgm:pt modelId="{3B6243B9-F8BB-4818-9048-C1DC66069F84}" type="parTrans" cxnId="{56137718-9B0B-4DAD-97A1-A6BA2A6CB292}">
      <dgm:prSet/>
      <dgm:spPr/>
      <dgm:t>
        <a:bodyPr/>
        <a:lstStyle/>
        <a:p>
          <a:endParaRPr lang="en-US"/>
        </a:p>
      </dgm:t>
    </dgm:pt>
    <dgm:pt modelId="{01FAD665-0602-4E24-97CA-EEFB3A730907}" type="sibTrans" cxnId="{56137718-9B0B-4DAD-97A1-A6BA2A6CB292}">
      <dgm:prSet/>
      <dgm:spPr/>
      <dgm:t>
        <a:bodyPr/>
        <a:lstStyle/>
        <a:p>
          <a:endParaRPr lang="en-US"/>
        </a:p>
      </dgm:t>
    </dgm:pt>
    <dgm:pt modelId="{F1C993E1-525B-40B3-9B1C-8CFE3415C992}">
      <dgm:prSet/>
      <dgm:spPr/>
      <dgm:t>
        <a:bodyPr/>
        <a:lstStyle/>
        <a:p>
          <a:r>
            <a:rPr lang="en-US"/>
            <a:t>Our graphs show that some features of the rocket launches have a correlation with the outcome of the launches, i.e., success or failure.</a:t>
          </a:r>
        </a:p>
      </dgm:t>
    </dgm:pt>
    <dgm:pt modelId="{95E76F36-F9E2-4CEE-806C-0ADDF2F1446B}" type="parTrans" cxnId="{7328487A-2D00-47D7-A2DD-6A2B7E1BB8B7}">
      <dgm:prSet/>
      <dgm:spPr/>
      <dgm:t>
        <a:bodyPr/>
        <a:lstStyle/>
        <a:p>
          <a:endParaRPr lang="en-US"/>
        </a:p>
      </dgm:t>
    </dgm:pt>
    <dgm:pt modelId="{D14DC26A-9DE8-4661-923F-EA3D9D21B111}" type="sibTrans" cxnId="{7328487A-2D00-47D7-A2DD-6A2B7E1BB8B7}">
      <dgm:prSet/>
      <dgm:spPr/>
      <dgm:t>
        <a:bodyPr/>
        <a:lstStyle/>
        <a:p>
          <a:endParaRPr lang="en-US"/>
        </a:p>
      </dgm:t>
    </dgm:pt>
    <dgm:pt modelId="{53B15405-7636-4901-A461-D524A3628808}">
      <dgm:prSet/>
      <dgm:spPr/>
      <dgm:t>
        <a:bodyPr/>
        <a:lstStyle/>
        <a:p>
          <a:r>
            <a:rPr lang="en-US"/>
            <a:t>It is also concluded that decision tree may be the best machine learning algorithm to predict if the Falcon 9 first stage will land successfully.</a:t>
          </a:r>
        </a:p>
      </dgm:t>
    </dgm:pt>
    <dgm:pt modelId="{B09D8670-6BA5-4F2D-AC10-B7252BFE52CC}" type="parTrans" cxnId="{999E0173-DD5F-4C7D-A82C-02BD98A406E0}">
      <dgm:prSet/>
      <dgm:spPr/>
      <dgm:t>
        <a:bodyPr/>
        <a:lstStyle/>
        <a:p>
          <a:endParaRPr lang="en-US"/>
        </a:p>
      </dgm:t>
    </dgm:pt>
    <dgm:pt modelId="{0B43F469-5B98-49BE-BE67-D4DC0EF8F8E2}" type="sibTrans" cxnId="{999E0173-DD5F-4C7D-A82C-02BD98A406E0}">
      <dgm:prSet/>
      <dgm:spPr/>
      <dgm:t>
        <a:bodyPr/>
        <a:lstStyle/>
        <a:p>
          <a:endParaRPr lang="en-US"/>
        </a:p>
      </dgm:t>
    </dgm:pt>
    <dgm:pt modelId="{FE49D79F-D7DC-49AB-B155-2736A4AB6F4A}" type="pres">
      <dgm:prSet presAssocID="{055216E3-B5D8-4295-957C-BED6C3AA74DC}" presName="Name0" presStyleCnt="0">
        <dgm:presLayoutVars>
          <dgm:dir/>
          <dgm:resizeHandles val="exact"/>
        </dgm:presLayoutVars>
      </dgm:prSet>
      <dgm:spPr/>
    </dgm:pt>
    <dgm:pt modelId="{181968DD-5ACB-4F5C-A0CA-EB3648DE5DE4}" type="pres">
      <dgm:prSet presAssocID="{8B116A05-D222-4375-8065-1EA552DCBDCD}" presName="node" presStyleLbl="node1" presStyleIdx="0" presStyleCnt="4">
        <dgm:presLayoutVars>
          <dgm:bulletEnabled val="1"/>
        </dgm:presLayoutVars>
      </dgm:prSet>
      <dgm:spPr/>
    </dgm:pt>
    <dgm:pt modelId="{31CED07C-39F6-4C73-9E81-A79849B9E2B3}" type="pres">
      <dgm:prSet presAssocID="{E7527F28-CCC9-490E-9310-DB7BEDFAA8F2}" presName="sibTrans" presStyleLbl="sibTrans1D1" presStyleIdx="0" presStyleCnt="3"/>
      <dgm:spPr/>
    </dgm:pt>
    <dgm:pt modelId="{45325D55-828D-4E93-8264-89AB343CD961}" type="pres">
      <dgm:prSet presAssocID="{E7527F28-CCC9-490E-9310-DB7BEDFAA8F2}" presName="connectorText" presStyleLbl="sibTrans1D1" presStyleIdx="0" presStyleCnt="3"/>
      <dgm:spPr/>
    </dgm:pt>
    <dgm:pt modelId="{DFBF4910-CED3-403D-8CAF-038E077FCF2C}" type="pres">
      <dgm:prSet presAssocID="{36369B37-15BB-407E-97BE-D18C33F7CC24}" presName="node" presStyleLbl="node1" presStyleIdx="1" presStyleCnt="4">
        <dgm:presLayoutVars>
          <dgm:bulletEnabled val="1"/>
        </dgm:presLayoutVars>
      </dgm:prSet>
      <dgm:spPr/>
    </dgm:pt>
    <dgm:pt modelId="{67BF0B23-1B6F-4760-9275-C1AB7878813E}" type="pres">
      <dgm:prSet presAssocID="{5751F38B-06A2-4250-B70F-E46F94D45FD7}" presName="sibTrans" presStyleLbl="sibTrans1D1" presStyleIdx="1" presStyleCnt="3"/>
      <dgm:spPr/>
    </dgm:pt>
    <dgm:pt modelId="{C3C760F1-0337-45E1-B52D-6644D8980D15}" type="pres">
      <dgm:prSet presAssocID="{5751F38B-06A2-4250-B70F-E46F94D45FD7}" presName="connectorText" presStyleLbl="sibTrans1D1" presStyleIdx="1" presStyleCnt="3"/>
      <dgm:spPr/>
    </dgm:pt>
    <dgm:pt modelId="{957444B5-8EE3-4121-B437-D5A859385FCD}" type="pres">
      <dgm:prSet presAssocID="{F1C993E1-525B-40B3-9B1C-8CFE3415C992}" presName="node" presStyleLbl="node1" presStyleIdx="2" presStyleCnt="4">
        <dgm:presLayoutVars>
          <dgm:bulletEnabled val="1"/>
        </dgm:presLayoutVars>
      </dgm:prSet>
      <dgm:spPr/>
    </dgm:pt>
    <dgm:pt modelId="{5C48A03C-806A-447A-9A70-D66228BB7387}" type="pres">
      <dgm:prSet presAssocID="{D14DC26A-9DE8-4661-923F-EA3D9D21B111}" presName="sibTrans" presStyleLbl="sibTrans1D1" presStyleIdx="2" presStyleCnt="3"/>
      <dgm:spPr/>
    </dgm:pt>
    <dgm:pt modelId="{E4CEAAAE-2CE8-42FB-8CDC-54EA7CE46BF7}" type="pres">
      <dgm:prSet presAssocID="{D14DC26A-9DE8-4661-923F-EA3D9D21B111}" presName="connectorText" presStyleLbl="sibTrans1D1" presStyleIdx="2" presStyleCnt="3"/>
      <dgm:spPr/>
    </dgm:pt>
    <dgm:pt modelId="{437770D9-28D2-4FC5-9447-4F78FB927EBF}" type="pres">
      <dgm:prSet presAssocID="{53B15405-7636-4901-A461-D524A3628808}" presName="node" presStyleLbl="node1" presStyleIdx="3" presStyleCnt="4">
        <dgm:presLayoutVars>
          <dgm:bulletEnabled val="1"/>
        </dgm:presLayoutVars>
      </dgm:prSet>
      <dgm:spPr/>
    </dgm:pt>
  </dgm:ptLst>
  <dgm:cxnLst>
    <dgm:cxn modelId="{868D6D05-E52D-4C3A-8315-0FBE175A358F}" srcId="{36369B37-15BB-407E-97BE-D18C33F7CC24}" destId="{B83C2D60-94FD-411A-8B2F-A1615C6D5506}" srcOrd="0" destOrd="0" parTransId="{23679BC3-3064-4CD3-9E54-D7BB7C8C9603}" sibTransId="{685A9481-6A3B-4BD0-9CD0-E8FBCAA407FE}"/>
    <dgm:cxn modelId="{56137718-9B0B-4DAD-97A1-A6BA2A6CB292}" srcId="{36369B37-15BB-407E-97BE-D18C33F7CC24}" destId="{0B150756-4419-4DC2-BEAD-143E6A2A3F13}" srcOrd="3" destOrd="0" parTransId="{3B6243B9-F8BB-4818-9048-C1DC66069F84}" sibTransId="{01FAD665-0602-4E24-97CA-EEFB3A730907}"/>
    <dgm:cxn modelId="{EB95531C-B72C-4E1E-8B00-6CB3D07090CB}" type="presOf" srcId="{8B116A05-D222-4375-8065-1EA552DCBDCD}" destId="{181968DD-5ACB-4F5C-A0CA-EB3648DE5DE4}" srcOrd="0" destOrd="0" presId="urn:microsoft.com/office/officeart/2016/7/layout/RepeatingBendingProcessNew"/>
    <dgm:cxn modelId="{5B55471F-1FEC-46AA-85E5-B99060A254DA}" type="presOf" srcId="{CD0BE7CD-C6EE-4BD5-8727-C65ECB7C17B9}" destId="{DFBF4910-CED3-403D-8CAF-038E077FCF2C}" srcOrd="0" destOrd="3" presId="urn:microsoft.com/office/officeart/2016/7/layout/RepeatingBendingProcessNew"/>
    <dgm:cxn modelId="{DB4E8C28-E7CE-4C0F-9ED1-B5FF6E07722A}" type="presOf" srcId="{D14DC26A-9DE8-4661-923F-EA3D9D21B111}" destId="{E4CEAAAE-2CE8-42FB-8CDC-54EA7CE46BF7}" srcOrd="1" destOrd="0" presId="urn:microsoft.com/office/officeart/2016/7/layout/RepeatingBendingProcessNew"/>
    <dgm:cxn modelId="{A8452D37-31B7-4E31-858E-DF265CFFB04E}" type="presOf" srcId="{055216E3-B5D8-4295-957C-BED6C3AA74DC}" destId="{FE49D79F-D7DC-49AB-B155-2736A4AB6F4A}" srcOrd="0" destOrd="0" presId="urn:microsoft.com/office/officeart/2016/7/layout/RepeatingBendingProcessNew"/>
    <dgm:cxn modelId="{E722A847-1D4D-44BB-859F-4A4C0E9AE448}" type="presOf" srcId="{B83C2D60-94FD-411A-8B2F-A1615C6D5506}" destId="{DFBF4910-CED3-403D-8CAF-038E077FCF2C}" srcOrd="0" destOrd="1" presId="urn:microsoft.com/office/officeart/2016/7/layout/RepeatingBendingProcessNew"/>
    <dgm:cxn modelId="{B61DED4A-6A9D-45D3-A3BB-37ECAF88B09D}" srcId="{055216E3-B5D8-4295-957C-BED6C3AA74DC}" destId="{8B116A05-D222-4375-8065-1EA552DCBDCD}" srcOrd="0" destOrd="0" parTransId="{6D4596D9-CC02-46BB-9A72-D68CEAA63785}" sibTransId="{E7527F28-CCC9-490E-9310-DB7BEDFAA8F2}"/>
    <dgm:cxn modelId="{999E0173-DD5F-4C7D-A82C-02BD98A406E0}" srcId="{055216E3-B5D8-4295-957C-BED6C3AA74DC}" destId="{53B15405-7636-4901-A461-D524A3628808}" srcOrd="3" destOrd="0" parTransId="{B09D8670-6BA5-4F2D-AC10-B7252BFE52CC}" sibTransId="{0B43F469-5B98-49BE-BE67-D4DC0EF8F8E2}"/>
    <dgm:cxn modelId="{EB04AB73-834B-46CB-9E63-00263CF14EF3}" type="presOf" srcId="{0B150756-4419-4DC2-BEAD-143E6A2A3F13}" destId="{DFBF4910-CED3-403D-8CAF-038E077FCF2C}" srcOrd="0" destOrd="4" presId="urn:microsoft.com/office/officeart/2016/7/layout/RepeatingBendingProcessNew"/>
    <dgm:cxn modelId="{503C1475-A73E-494D-8F84-AF1822BBA586}" type="presOf" srcId="{F1C993E1-525B-40B3-9B1C-8CFE3415C992}" destId="{957444B5-8EE3-4121-B437-D5A859385FCD}" srcOrd="0" destOrd="0" presId="urn:microsoft.com/office/officeart/2016/7/layout/RepeatingBendingProcessNew"/>
    <dgm:cxn modelId="{7328487A-2D00-47D7-A2DD-6A2B7E1BB8B7}" srcId="{055216E3-B5D8-4295-957C-BED6C3AA74DC}" destId="{F1C993E1-525B-40B3-9B1C-8CFE3415C992}" srcOrd="2" destOrd="0" parTransId="{95E76F36-F9E2-4CEE-806C-0ADDF2F1446B}" sibTransId="{D14DC26A-9DE8-4661-923F-EA3D9D21B111}"/>
    <dgm:cxn modelId="{8600D57F-DC10-44C6-B688-AF0BB906C9F9}" type="presOf" srcId="{53B15405-7636-4901-A461-D524A3628808}" destId="{437770D9-28D2-4FC5-9447-4F78FB927EBF}" srcOrd="0" destOrd="0" presId="urn:microsoft.com/office/officeart/2016/7/layout/RepeatingBendingProcessNew"/>
    <dgm:cxn modelId="{CE6E3099-A1DB-4C3B-904B-B7408AF1D42E}" type="presOf" srcId="{E7527F28-CCC9-490E-9310-DB7BEDFAA8F2}" destId="{45325D55-828D-4E93-8264-89AB343CD961}" srcOrd="1" destOrd="0" presId="urn:microsoft.com/office/officeart/2016/7/layout/RepeatingBendingProcessNew"/>
    <dgm:cxn modelId="{658B599A-B35D-4A55-A309-AF1E31A0BE82}" type="presOf" srcId="{5751F38B-06A2-4250-B70F-E46F94D45FD7}" destId="{67BF0B23-1B6F-4760-9275-C1AB7878813E}" srcOrd="0" destOrd="0" presId="urn:microsoft.com/office/officeart/2016/7/layout/RepeatingBendingProcessNew"/>
    <dgm:cxn modelId="{351802A2-7A0A-4ED9-AF9C-59BA80622108}" type="presOf" srcId="{5751F38B-06A2-4250-B70F-E46F94D45FD7}" destId="{C3C760F1-0337-45E1-B52D-6644D8980D15}" srcOrd="1" destOrd="0" presId="urn:microsoft.com/office/officeart/2016/7/layout/RepeatingBendingProcessNew"/>
    <dgm:cxn modelId="{C87DAFC5-8A89-4083-AD70-03B3168A0B6B}" type="presOf" srcId="{36369B37-15BB-407E-97BE-D18C33F7CC24}" destId="{DFBF4910-CED3-403D-8CAF-038E077FCF2C}" srcOrd="0" destOrd="0" presId="urn:microsoft.com/office/officeart/2016/7/layout/RepeatingBendingProcessNew"/>
    <dgm:cxn modelId="{854E46C8-0770-4534-934F-5D968C1CEC06}" srcId="{36369B37-15BB-407E-97BE-D18C33F7CC24}" destId="{43DD3560-8056-4B00-81D9-8D83C8D6E15A}" srcOrd="1" destOrd="0" parTransId="{CFF830D0-6218-4D97-90F2-90344C5D7F87}" sibTransId="{C1FEDEF1-5353-4C60-98EE-D12DE7A57E81}"/>
    <dgm:cxn modelId="{609BB6CC-6C53-4720-BCFB-5FE0CAAC0756}" srcId="{36369B37-15BB-407E-97BE-D18C33F7CC24}" destId="{CD0BE7CD-C6EE-4BD5-8727-C65ECB7C17B9}" srcOrd="2" destOrd="0" parTransId="{2C39E6BF-03C8-4413-B3B9-E47BC4BC2273}" sibTransId="{0E6B848F-29E4-41CC-88EA-1861D74C8DEE}"/>
    <dgm:cxn modelId="{25ADF4D4-857B-449C-8CD0-9CB52C6510BD}" type="presOf" srcId="{43DD3560-8056-4B00-81D9-8D83C8D6E15A}" destId="{DFBF4910-CED3-403D-8CAF-038E077FCF2C}" srcOrd="0" destOrd="2" presId="urn:microsoft.com/office/officeart/2016/7/layout/RepeatingBendingProcessNew"/>
    <dgm:cxn modelId="{1D02D4DD-262C-4589-9EF6-DABE2786F709}" srcId="{055216E3-B5D8-4295-957C-BED6C3AA74DC}" destId="{36369B37-15BB-407E-97BE-D18C33F7CC24}" srcOrd="1" destOrd="0" parTransId="{8B180D83-4022-4336-8338-FDD03699DB84}" sibTransId="{5751F38B-06A2-4250-B70F-E46F94D45FD7}"/>
    <dgm:cxn modelId="{BAD8FCDE-74E9-44C5-93CE-363D10201E30}" type="presOf" srcId="{D14DC26A-9DE8-4661-923F-EA3D9D21B111}" destId="{5C48A03C-806A-447A-9A70-D66228BB7387}" srcOrd="0" destOrd="0" presId="urn:microsoft.com/office/officeart/2016/7/layout/RepeatingBendingProcessNew"/>
    <dgm:cxn modelId="{2F0D3EFD-160B-489D-8390-305341794F04}" type="presOf" srcId="{E7527F28-CCC9-490E-9310-DB7BEDFAA8F2}" destId="{31CED07C-39F6-4C73-9E81-A79849B9E2B3}" srcOrd="0" destOrd="0" presId="urn:microsoft.com/office/officeart/2016/7/layout/RepeatingBendingProcessNew"/>
    <dgm:cxn modelId="{68D7C469-196D-4553-A26A-6EC5CFCC5E36}" type="presParOf" srcId="{FE49D79F-D7DC-49AB-B155-2736A4AB6F4A}" destId="{181968DD-5ACB-4F5C-A0CA-EB3648DE5DE4}" srcOrd="0" destOrd="0" presId="urn:microsoft.com/office/officeart/2016/7/layout/RepeatingBendingProcessNew"/>
    <dgm:cxn modelId="{7E669D13-8EEC-4940-8106-6A1A395D4477}" type="presParOf" srcId="{FE49D79F-D7DC-49AB-B155-2736A4AB6F4A}" destId="{31CED07C-39F6-4C73-9E81-A79849B9E2B3}" srcOrd="1" destOrd="0" presId="urn:microsoft.com/office/officeart/2016/7/layout/RepeatingBendingProcessNew"/>
    <dgm:cxn modelId="{DACACEA5-F5B1-4842-A0C1-FD0474178E64}" type="presParOf" srcId="{31CED07C-39F6-4C73-9E81-A79849B9E2B3}" destId="{45325D55-828D-4E93-8264-89AB343CD961}" srcOrd="0" destOrd="0" presId="urn:microsoft.com/office/officeart/2016/7/layout/RepeatingBendingProcessNew"/>
    <dgm:cxn modelId="{8C009E38-0CFD-4A62-A8A1-8272E4F78195}" type="presParOf" srcId="{FE49D79F-D7DC-49AB-B155-2736A4AB6F4A}" destId="{DFBF4910-CED3-403D-8CAF-038E077FCF2C}" srcOrd="2" destOrd="0" presId="urn:microsoft.com/office/officeart/2016/7/layout/RepeatingBendingProcessNew"/>
    <dgm:cxn modelId="{CD5E7F08-8FEB-4945-ADCF-4D7E1421A7D3}" type="presParOf" srcId="{FE49D79F-D7DC-49AB-B155-2736A4AB6F4A}" destId="{67BF0B23-1B6F-4760-9275-C1AB7878813E}" srcOrd="3" destOrd="0" presId="urn:microsoft.com/office/officeart/2016/7/layout/RepeatingBendingProcessNew"/>
    <dgm:cxn modelId="{AAEB3570-83FF-4519-8478-2F8B5F4D8EAB}" type="presParOf" srcId="{67BF0B23-1B6F-4760-9275-C1AB7878813E}" destId="{C3C760F1-0337-45E1-B52D-6644D8980D15}" srcOrd="0" destOrd="0" presId="urn:microsoft.com/office/officeart/2016/7/layout/RepeatingBendingProcessNew"/>
    <dgm:cxn modelId="{F9CD6726-8999-4DB4-B666-24E62DDBC4B9}" type="presParOf" srcId="{FE49D79F-D7DC-49AB-B155-2736A4AB6F4A}" destId="{957444B5-8EE3-4121-B437-D5A859385FCD}" srcOrd="4" destOrd="0" presId="urn:microsoft.com/office/officeart/2016/7/layout/RepeatingBendingProcessNew"/>
    <dgm:cxn modelId="{12A847BF-C5FE-443A-84AB-6D751E2BC31F}" type="presParOf" srcId="{FE49D79F-D7DC-49AB-B155-2736A4AB6F4A}" destId="{5C48A03C-806A-447A-9A70-D66228BB7387}" srcOrd="5" destOrd="0" presId="urn:microsoft.com/office/officeart/2016/7/layout/RepeatingBendingProcessNew"/>
    <dgm:cxn modelId="{896B1700-0CF4-48F2-A160-3E2E9E9622BE}" type="presParOf" srcId="{5C48A03C-806A-447A-9A70-D66228BB7387}" destId="{E4CEAAAE-2CE8-42FB-8CDC-54EA7CE46BF7}" srcOrd="0" destOrd="0" presId="urn:microsoft.com/office/officeart/2016/7/layout/RepeatingBendingProcessNew"/>
    <dgm:cxn modelId="{EF01B083-78F8-40C9-A1F2-11C061CA42B3}" type="presParOf" srcId="{FE49D79F-D7DC-49AB-B155-2736A4AB6F4A}" destId="{437770D9-28D2-4FC5-9447-4F78FB927EBF}" srcOrd="6"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65C4FBA-04A1-4EE6-9976-5E90CE2D65E4}"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US"/>
        </a:p>
      </dgm:t>
    </dgm:pt>
    <dgm:pt modelId="{6C849C0D-555F-4E3D-8087-9303104F0328}">
      <dgm:prSet/>
      <dgm:spPr/>
      <dgm:t>
        <a:bodyPr/>
        <a:lstStyle/>
        <a:p>
          <a:r>
            <a:rPr lang="en-MY"/>
            <a:t>The failed landing outcomes in drone ship, their booster versions, and launch site names for in year 2015</a:t>
          </a:r>
          <a:endParaRPr lang="en-US"/>
        </a:p>
      </dgm:t>
    </dgm:pt>
    <dgm:pt modelId="{F88BA4BD-B57F-4384-B178-9E3914EE03F4}" type="parTrans" cxnId="{CA171C3A-E80D-4FEC-97B5-509B7575258B}">
      <dgm:prSet/>
      <dgm:spPr/>
      <dgm:t>
        <a:bodyPr/>
        <a:lstStyle/>
        <a:p>
          <a:endParaRPr lang="en-US"/>
        </a:p>
      </dgm:t>
    </dgm:pt>
    <dgm:pt modelId="{956F3E7C-08A8-4E58-92ED-11803A6FCC4D}" type="sibTrans" cxnId="{CA171C3A-E80D-4FEC-97B5-509B7575258B}">
      <dgm:prSet/>
      <dgm:spPr/>
      <dgm:t>
        <a:bodyPr/>
        <a:lstStyle/>
        <a:p>
          <a:endParaRPr lang="en-US"/>
        </a:p>
      </dgm:t>
    </dgm:pt>
    <dgm:pt modelId="{5C72F981-F252-4FA9-B7F7-0521813E941D}">
      <dgm:prSet/>
      <dgm:spPr/>
      <dgm:t>
        <a:bodyPr/>
        <a:lstStyle/>
        <a:p>
          <a:r>
            <a:rPr lang="en-MY"/>
            <a:t>The count of landing outcomes between the date 2010-06-04 and 2017-03-20, in descending order</a:t>
          </a:r>
          <a:br>
            <a:rPr lang="en-MY"/>
          </a:br>
          <a:endParaRPr lang="en-US"/>
        </a:p>
      </dgm:t>
    </dgm:pt>
    <dgm:pt modelId="{772FE089-A193-4CCE-8748-FFA43E4F898C}" type="parTrans" cxnId="{9AF025B6-E53D-4740-B6D0-C347AEFFC289}">
      <dgm:prSet/>
      <dgm:spPr/>
      <dgm:t>
        <a:bodyPr/>
        <a:lstStyle/>
        <a:p>
          <a:endParaRPr lang="en-US"/>
        </a:p>
      </dgm:t>
    </dgm:pt>
    <dgm:pt modelId="{7CA8A28C-EF82-403A-A5C4-9DDC6F3E7AA4}" type="sibTrans" cxnId="{9AF025B6-E53D-4740-B6D0-C347AEFFC289}">
      <dgm:prSet/>
      <dgm:spPr/>
      <dgm:t>
        <a:bodyPr/>
        <a:lstStyle/>
        <a:p>
          <a:endParaRPr lang="en-US"/>
        </a:p>
      </dgm:t>
    </dgm:pt>
    <dgm:pt modelId="{BA65BC96-3960-4875-B0E4-8D42426C3189}" type="pres">
      <dgm:prSet presAssocID="{E65C4FBA-04A1-4EE6-9976-5E90CE2D65E4}" presName="hierChild1" presStyleCnt="0">
        <dgm:presLayoutVars>
          <dgm:chPref val="1"/>
          <dgm:dir/>
          <dgm:animOne val="branch"/>
          <dgm:animLvl val="lvl"/>
          <dgm:resizeHandles/>
        </dgm:presLayoutVars>
      </dgm:prSet>
      <dgm:spPr/>
    </dgm:pt>
    <dgm:pt modelId="{D1EDC060-A99A-4A9E-A805-31AF1194878B}" type="pres">
      <dgm:prSet presAssocID="{6C849C0D-555F-4E3D-8087-9303104F0328}" presName="hierRoot1" presStyleCnt="0"/>
      <dgm:spPr/>
    </dgm:pt>
    <dgm:pt modelId="{0D32685B-D107-4141-BE86-744BE4E6E418}" type="pres">
      <dgm:prSet presAssocID="{6C849C0D-555F-4E3D-8087-9303104F0328}" presName="composite" presStyleCnt="0"/>
      <dgm:spPr/>
    </dgm:pt>
    <dgm:pt modelId="{124692AC-A58D-48D5-B98A-AA6E68F3E164}" type="pres">
      <dgm:prSet presAssocID="{6C849C0D-555F-4E3D-8087-9303104F0328}" presName="background" presStyleLbl="node0" presStyleIdx="0" presStyleCnt="2"/>
      <dgm:spPr/>
    </dgm:pt>
    <dgm:pt modelId="{622BEC42-5482-46FE-B513-9CB200F10EF7}" type="pres">
      <dgm:prSet presAssocID="{6C849C0D-555F-4E3D-8087-9303104F0328}" presName="text" presStyleLbl="fgAcc0" presStyleIdx="0" presStyleCnt="2">
        <dgm:presLayoutVars>
          <dgm:chPref val="3"/>
        </dgm:presLayoutVars>
      </dgm:prSet>
      <dgm:spPr/>
    </dgm:pt>
    <dgm:pt modelId="{541D25CA-049A-4E40-9304-B36DCB166410}" type="pres">
      <dgm:prSet presAssocID="{6C849C0D-555F-4E3D-8087-9303104F0328}" presName="hierChild2" presStyleCnt="0"/>
      <dgm:spPr/>
    </dgm:pt>
    <dgm:pt modelId="{AF3F8072-E588-4040-AD8B-11F159146019}" type="pres">
      <dgm:prSet presAssocID="{5C72F981-F252-4FA9-B7F7-0521813E941D}" presName="hierRoot1" presStyleCnt="0"/>
      <dgm:spPr/>
    </dgm:pt>
    <dgm:pt modelId="{F7BB49BF-FF43-4FE6-B365-8FA49D79C997}" type="pres">
      <dgm:prSet presAssocID="{5C72F981-F252-4FA9-B7F7-0521813E941D}" presName="composite" presStyleCnt="0"/>
      <dgm:spPr/>
    </dgm:pt>
    <dgm:pt modelId="{F607554B-6732-4F9E-A768-B0131717145C}" type="pres">
      <dgm:prSet presAssocID="{5C72F981-F252-4FA9-B7F7-0521813E941D}" presName="background" presStyleLbl="node0" presStyleIdx="1" presStyleCnt="2"/>
      <dgm:spPr/>
    </dgm:pt>
    <dgm:pt modelId="{021C8A61-76DB-4782-884D-68059FF20854}" type="pres">
      <dgm:prSet presAssocID="{5C72F981-F252-4FA9-B7F7-0521813E941D}" presName="text" presStyleLbl="fgAcc0" presStyleIdx="1" presStyleCnt="2">
        <dgm:presLayoutVars>
          <dgm:chPref val="3"/>
        </dgm:presLayoutVars>
      </dgm:prSet>
      <dgm:spPr/>
    </dgm:pt>
    <dgm:pt modelId="{C2C38F9F-6C37-433D-9215-859FBF27DC50}" type="pres">
      <dgm:prSet presAssocID="{5C72F981-F252-4FA9-B7F7-0521813E941D}" presName="hierChild2" presStyleCnt="0"/>
      <dgm:spPr/>
    </dgm:pt>
  </dgm:ptLst>
  <dgm:cxnLst>
    <dgm:cxn modelId="{E72F7120-5768-49EE-B2D6-03FDCB22790A}" type="presOf" srcId="{5C72F981-F252-4FA9-B7F7-0521813E941D}" destId="{021C8A61-76DB-4782-884D-68059FF20854}" srcOrd="0" destOrd="0" presId="urn:microsoft.com/office/officeart/2005/8/layout/hierarchy1"/>
    <dgm:cxn modelId="{CA171C3A-E80D-4FEC-97B5-509B7575258B}" srcId="{E65C4FBA-04A1-4EE6-9976-5E90CE2D65E4}" destId="{6C849C0D-555F-4E3D-8087-9303104F0328}" srcOrd="0" destOrd="0" parTransId="{F88BA4BD-B57F-4384-B178-9E3914EE03F4}" sibTransId="{956F3E7C-08A8-4E58-92ED-11803A6FCC4D}"/>
    <dgm:cxn modelId="{9AF025B6-E53D-4740-B6D0-C347AEFFC289}" srcId="{E65C4FBA-04A1-4EE6-9976-5E90CE2D65E4}" destId="{5C72F981-F252-4FA9-B7F7-0521813E941D}" srcOrd="1" destOrd="0" parTransId="{772FE089-A193-4CCE-8748-FFA43E4F898C}" sibTransId="{7CA8A28C-EF82-403A-A5C4-9DDC6F3E7AA4}"/>
    <dgm:cxn modelId="{93B19CB8-FF26-4644-B2D4-7C5F9D56852A}" type="presOf" srcId="{6C849C0D-555F-4E3D-8087-9303104F0328}" destId="{622BEC42-5482-46FE-B513-9CB200F10EF7}" srcOrd="0" destOrd="0" presId="urn:microsoft.com/office/officeart/2005/8/layout/hierarchy1"/>
    <dgm:cxn modelId="{305B6BE7-F2BB-47FA-BB24-B108B450E395}" type="presOf" srcId="{E65C4FBA-04A1-4EE6-9976-5E90CE2D65E4}" destId="{BA65BC96-3960-4875-B0E4-8D42426C3189}" srcOrd="0" destOrd="0" presId="urn:microsoft.com/office/officeart/2005/8/layout/hierarchy1"/>
    <dgm:cxn modelId="{36D48941-0FD2-44B8-AA84-1E86AF9FC286}" type="presParOf" srcId="{BA65BC96-3960-4875-B0E4-8D42426C3189}" destId="{D1EDC060-A99A-4A9E-A805-31AF1194878B}" srcOrd="0" destOrd="0" presId="urn:microsoft.com/office/officeart/2005/8/layout/hierarchy1"/>
    <dgm:cxn modelId="{0EF851F0-A993-42A0-B4B1-E42AF8D62752}" type="presParOf" srcId="{D1EDC060-A99A-4A9E-A805-31AF1194878B}" destId="{0D32685B-D107-4141-BE86-744BE4E6E418}" srcOrd="0" destOrd="0" presId="urn:microsoft.com/office/officeart/2005/8/layout/hierarchy1"/>
    <dgm:cxn modelId="{3C7374F5-CC05-4BEE-B569-D6847DACF8E8}" type="presParOf" srcId="{0D32685B-D107-4141-BE86-744BE4E6E418}" destId="{124692AC-A58D-48D5-B98A-AA6E68F3E164}" srcOrd="0" destOrd="0" presId="urn:microsoft.com/office/officeart/2005/8/layout/hierarchy1"/>
    <dgm:cxn modelId="{42429DFB-9C06-49AF-A6CD-2BBEF9766F2D}" type="presParOf" srcId="{0D32685B-D107-4141-BE86-744BE4E6E418}" destId="{622BEC42-5482-46FE-B513-9CB200F10EF7}" srcOrd="1" destOrd="0" presId="urn:microsoft.com/office/officeart/2005/8/layout/hierarchy1"/>
    <dgm:cxn modelId="{01CAE2AF-6CA0-442B-949D-6C457AADD886}" type="presParOf" srcId="{D1EDC060-A99A-4A9E-A805-31AF1194878B}" destId="{541D25CA-049A-4E40-9304-B36DCB166410}" srcOrd="1" destOrd="0" presId="urn:microsoft.com/office/officeart/2005/8/layout/hierarchy1"/>
    <dgm:cxn modelId="{BCAC9CA7-0204-40E9-9E66-A7C8EF49F0E3}" type="presParOf" srcId="{BA65BC96-3960-4875-B0E4-8D42426C3189}" destId="{AF3F8072-E588-4040-AD8B-11F159146019}" srcOrd="1" destOrd="0" presId="urn:microsoft.com/office/officeart/2005/8/layout/hierarchy1"/>
    <dgm:cxn modelId="{CAEE2DA3-E353-4141-8402-70A177A9B2DE}" type="presParOf" srcId="{AF3F8072-E588-4040-AD8B-11F159146019}" destId="{F7BB49BF-FF43-4FE6-B365-8FA49D79C997}" srcOrd="0" destOrd="0" presId="urn:microsoft.com/office/officeart/2005/8/layout/hierarchy1"/>
    <dgm:cxn modelId="{C351790F-634D-4CFF-8A44-759C105EF364}" type="presParOf" srcId="{F7BB49BF-FF43-4FE6-B365-8FA49D79C997}" destId="{F607554B-6732-4F9E-A768-B0131717145C}" srcOrd="0" destOrd="0" presId="urn:microsoft.com/office/officeart/2005/8/layout/hierarchy1"/>
    <dgm:cxn modelId="{EAB89C5C-414D-4379-934E-C8FDE1C5D2E7}" type="presParOf" srcId="{F7BB49BF-FF43-4FE6-B365-8FA49D79C997}" destId="{021C8A61-76DB-4782-884D-68059FF20854}" srcOrd="1" destOrd="0" presId="urn:microsoft.com/office/officeart/2005/8/layout/hierarchy1"/>
    <dgm:cxn modelId="{D6BDE08C-D274-411E-BCAE-791ACE46685B}" type="presParOf" srcId="{AF3F8072-E588-4040-AD8B-11F159146019}" destId="{C2C38F9F-6C37-433D-9215-859FBF27DC50}"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CED07C-39F6-4C73-9E81-A79849B9E2B3}">
      <dsp:nvSpPr>
        <dsp:cNvPr id="0" name=""/>
        <dsp:cNvSpPr/>
      </dsp:nvSpPr>
      <dsp:spPr>
        <a:xfrm>
          <a:off x="3709914" y="669530"/>
          <a:ext cx="516349" cy="91440"/>
        </a:xfrm>
        <a:custGeom>
          <a:avLst/>
          <a:gdLst/>
          <a:ahLst/>
          <a:cxnLst/>
          <a:rect l="0" t="0" r="0" b="0"/>
          <a:pathLst>
            <a:path>
              <a:moveTo>
                <a:pt x="0" y="45720"/>
              </a:moveTo>
              <a:lnTo>
                <a:pt x="516349" y="45720"/>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54415" y="712516"/>
        <a:ext cx="27347" cy="5469"/>
      </dsp:txXfrm>
    </dsp:sp>
    <dsp:sp modelId="{181968DD-5ACB-4F5C-A0CA-EB3648DE5DE4}">
      <dsp:nvSpPr>
        <dsp:cNvPr id="0" name=""/>
        <dsp:cNvSpPr/>
      </dsp:nvSpPr>
      <dsp:spPr>
        <a:xfrm>
          <a:off x="1333672" y="1838"/>
          <a:ext cx="2378042" cy="1426825"/>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526" tIns="122315" rIns="116526" bIns="122315" numCol="1" spcCol="1270" anchor="ctr" anchorCtr="0">
          <a:noAutofit/>
        </a:bodyPr>
        <a:lstStyle/>
        <a:p>
          <a:pPr marL="0" lvl="0" indent="0" algn="ctr" defTabSz="533400">
            <a:lnSpc>
              <a:spcPct val="90000"/>
            </a:lnSpc>
            <a:spcBef>
              <a:spcPct val="0"/>
            </a:spcBef>
            <a:spcAft>
              <a:spcPct val="35000"/>
            </a:spcAft>
            <a:buNone/>
          </a:pPr>
          <a:r>
            <a:rPr lang="en-MY" sz="1200" kern="1200" dirty="0"/>
            <a:t>In this capstone project, we will predict if the SpaceX Falcon 9 first stage will land successfully using several machine learning classification algorithms.</a:t>
          </a:r>
          <a:endParaRPr lang="en-US" sz="1200" kern="1200" dirty="0"/>
        </a:p>
      </dsp:txBody>
      <dsp:txXfrm>
        <a:off x="1333672" y="1838"/>
        <a:ext cx="2378042" cy="1426825"/>
      </dsp:txXfrm>
    </dsp:sp>
    <dsp:sp modelId="{67BF0B23-1B6F-4760-9275-C1AB7878813E}">
      <dsp:nvSpPr>
        <dsp:cNvPr id="0" name=""/>
        <dsp:cNvSpPr/>
      </dsp:nvSpPr>
      <dsp:spPr>
        <a:xfrm>
          <a:off x="6634906" y="669530"/>
          <a:ext cx="516349" cy="91440"/>
        </a:xfrm>
        <a:custGeom>
          <a:avLst/>
          <a:gdLst/>
          <a:ahLst/>
          <a:cxnLst/>
          <a:rect l="0" t="0" r="0" b="0"/>
          <a:pathLst>
            <a:path>
              <a:moveTo>
                <a:pt x="0" y="45720"/>
              </a:moveTo>
              <a:lnTo>
                <a:pt x="516349" y="45720"/>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879407" y="712516"/>
        <a:ext cx="27347" cy="5469"/>
      </dsp:txXfrm>
    </dsp:sp>
    <dsp:sp modelId="{DFBF4910-CED3-403D-8CAF-038E077FCF2C}">
      <dsp:nvSpPr>
        <dsp:cNvPr id="0" name=""/>
        <dsp:cNvSpPr/>
      </dsp:nvSpPr>
      <dsp:spPr>
        <a:xfrm>
          <a:off x="4258663" y="1838"/>
          <a:ext cx="2378042" cy="1426825"/>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526" tIns="122315" rIns="116526" bIns="122315" numCol="1" spcCol="1270" anchor="t" anchorCtr="0">
          <a:noAutofit/>
        </a:bodyPr>
        <a:lstStyle/>
        <a:p>
          <a:pPr marL="0" lvl="0" indent="0" algn="l" defTabSz="533400">
            <a:lnSpc>
              <a:spcPct val="90000"/>
            </a:lnSpc>
            <a:spcBef>
              <a:spcPct val="0"/>
            </a:spcBef>
            <a:spcAft>
              <a:spcPct val="35000"/>
            </a:spcAft>
            <a:buNone/>
          </a:pPr>
          <a:r>
            <a:rPr lang="en-US" sz="1200" kern="1200"/>
            <a:t>The main steps in this project include:</a:t>
          </a:r>
        </a:p>
        <a:p>
          <a:pPr marL="57150" lvl="1" indent="-57150" algn="l" defTabSz="400050">
            <a:lnSpc>
              <a:spcPct val="90000"/>
            </a:lnSpc>
            <a:spcBef>
              <a:spcPct val="0"/>
            </a:spcBef>
            <a:spcAft>
              <a:spcPct val="15000"/>
            </a:spcAft>
            <a:buChar char="•"/>
          </a:pPr>
          <a:r>
            <a:rPr lang="en-US" sz="900" kern="1200"/>
            <a:t>Data collection, wrangling, and formatting</a:t>
          </a:r>
        </a:p>
        <a:p>
          <a:pPr marL="57150" lvl="1" indent="-57150" algn="l" defTabSz="400050">
            <a:lnSpc>
              <a:spcPct val="90000"/>
            </a:lnSpc>
            <a:spcBef>
              <a:spcPct val="0"/>
            </a:spcBef>
            <a:spcAft>
              <a:spcPct val="15000"/>
            </a:spcAft>
            <a:buChar char="•"/>
          </a:pPr>
          <a:r>
            <a:rPr lang="en-US" sz="900" kern="1200"/>
            <a:t>Exploratory data analysis</a:t>
          </a:r>
        </a:p>
        <a:p>
          <a:pPr marL="57150" lvl="1" indent="-57150" algn="l" defTabSz="400050">
            <a:lnSpc>
              <a:spcPct val="90000"/>
            </a:lnSpc>
            <a:spcBef>
              <a:spcPct val="0"/>
            </a:spcBef>
            <a:spcAft>
              <a:spcPct val="15000"/>
            </a:spcAft>
            <a:buChar char="•"/>
          </a:pPr>
          <a:r>
            <a:rPr lang="en-US" sz="900" kern="1200"/>
            <a:t>Interactive data visualization</a:t>
          </a:r>
        </a:p>
        <a:p>
          <a:pPr marL="57150" lvl="1" indent="-57150" algn="l" defTabSz="400050">
            <a:lnSpc>
              <a:spcPct val="90000"/>
            </a:lnSpc>
            <a:spcBef>
              <a:spcPct val="0"/>
            </a:spcBef>
            <a:spcAft>
              <a:spcPct val="15000"/>
            </a:spcAft>
            <a:buChar char="•"/>
          </a:pPr>
          <a:r>
            <a:rPr lang="en-US" sz="900" kern="1200"/>
            <a:t>Machine learning prediction</a:t>
          </a:r>
        </a:p>
      </dsp:txBody>
      <dsp:txXfrm>
        <a:off x="4258663" y="1838"/>
        <a:ext cx="2378042" cy="1426825"/>
      </dsp:txXfrm>
    </dsp:sp>
    <dsp:sp modelId="{5C48A03C-806A-447A-9A70-D66228BB7387}">
      <dsp:nvSpPr>
        <dsp:cNvPr id="0" name=""/>
        <dsp:cNvSpPr/>
      </dsp:nvSpPr>
      <dsp:spPr>
        <a:xfrm>
          <a:off x="2522693" y="1426863"/>
          <a:ext cx="5849983" cy="516349"/>
        </a:xfrm>
        <a:custGeom>
          <a:avLst/>
          <a:gdLst/>
          <a:ahLst/>
          <a:cxnLst/>
          <a:rect l="0" t="0" r="0" b="0"/>
          <a:pathLst>
            <a:path>
              <a:moveTo>
                <a:pt x="5849983" y="0"/>
              </a:moveTo>
              <a:lnTo>
                <a:pt x="5849983" y="275274"/>
              </a:lnTo>
              <a:lnTo>
                <a:pt x="0" y="275274"/>
              </a:lnTo>
              <a:lnTo>
                <a:pt x="0" y="516349"/>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00797" y="1682303"/>
        <a:ext cx="293774" cy="5469"/>
      </dsp:txXfrm>
    </dsp:sp>
    <dsp:sp modelId="{957444B5-8EE3-4121-B437-D5A859385FCD}">
      <dsp:nvSpPr>
        <dsp:cNvPr id="0" name=""/>
        <dsp:cNvSpPr/>
      </dsp:nvSpPr>
      <dsp:spPr>
        <a:xfrm>
          <a:off x="7183655" y="1838"/>
          <a:ext cx="2378042" cy="1426825"/>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526" tIns="122315" rIns="116526" bIns="122315" numCol="1" spcCol="1270" anchor="ctr" anchorCtr="0">
          <a:noAutofit/>
        </a:bodyPr>
        <a:lstStyle/>
        <a:p>
          <a:pPr marL="0" lvl="0" indent="0" algn="ctr" defTabSz="533400">
            <a:lnSpc>
              <a:spcPct val="90000"/>
            </a:lnSpc>
            <a:spcBef>
              <a:spcPct val="0"/>
            </a:spcBef>
            <a:spcAft>
              <a:spcPct val="35000"/>
            </a:spcAft>
            <a:buNone/>
          </a:pPr>
          <a:r>
            <a:rPr lang="en-US" sz="1200" kern="1200"/>
            <a:t>Our graphs show that some features of the rocket launches have a correlation with the outcome of the launches, i.e., success or failure.</a:t>
          </a:r>
        </a:p>
      </dsp:txBody>
      <dsp:txXfrm>
        <a:off x="7183655" y="1838"/>
        <a:ext cx="2378042" cy="1426825"/>
      </dsp:txXfrm>
    </dsp:sp>
    <dsp:sp modelId="{437770D9-28D2-4FC5-9447-4F78FB927EBF}">
      <dsp:nvSpPr>
        <dsp:cNvPr id="0" name=""/>
        <dsp:cNvSpPr/>
      </dsp:nvSpPr>
      <dsp:spPr>
        <a:xfrm>
          <a:off x="1333672" y="1975613"/>
          <a:ext cx="2378042" cy="1426825"/>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526" tIns="122315" rIns="116526" bIns="122315" numCol="1" spcCol="1270" anchor="ctr" anchorCtr="0">
          <a:noAutofit/>
        </a:bodyPr>
        <a:lstStyle/>
        <a:p>
          <a:pPr marL="0" lvl="0" indent="0" algn="ctr" defTabSz="533400">
            <a:lnSpc>
              <a:spcPct val="90000"/>
            </a:lnSpc>
            <a:spcBef>
              <a:spcPct val="0"/>
            </a:spcBef>
            <a:spcAft>
              <a:spcPct val="35000"/>
            </a:spcAft>
            <a:buNone/>
          </a:pPr>
          <a:r>
            <a:rPr lang="en-US" sz="1200" kern="1200"/>
            <a:t>It is also concluded that decision tree may be the best machine learning algorithm to predict if the Falcon 9 first stage will land successfully.</a:t>
          </a:r>
        </a:p>
      </dsp:txBody>
      <dsp:txXfrm>
        <a:off x="1333672" y="1975613"/>
        <a:ext cx="2378042" cy="14268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692AC-A58D-48D5-B98A-AA6E68F3E164}">
      <dsp:nvSpPr>
        <dsp:cNvPr id="0" name=""/>
        <dsp:cNvSpPr/>
      </dsp:nvSpPr>
      <dsp:spPr>
        <a:xfrm>
          <a:off x="792" y="307506"/>
          <a:ext cx="2781202" cy="1766063"/>
        </a:xfrm>
        <a:prstGeom prst="roundRect">
          <a:avLst>
            <a:gd name="adj" fmla="val 10000"/>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2BEC42-5482-46FE-B513-9CB200F10EF7}">
      <dsp:nvSpPr>
        <dsp:cNvPr id="0" name=""/>
        <dsp:cNvSpPr/>
      </dsp:nvSpPr>
      <dsp:spPr>
        <a:xfrm>
          <a:off x="309814" y="601077"/>
          <a:ext cx="2781202" cy="1766063"/>
        </a:xfrm>
        <a:prstGeom prst="roundRect">
          <a:avLst>
            <a:gd name="adj" fmla="val 10000"/>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MY" sz="1800" kern="1200"/>
            <a:t>The failed landing outcomes in drone ship, their booster versions, and launch site names for in year 2015</a:t>
          </a:r>
          <a:endParaRPr lang="en-US" sz="1800" kern="1200"/>
        </a:p>
      </dsp:txBody>
      <dsp:txXfrm>
        <a:off x="361540" y="652803"/>
        <a:ext cx="2677750" cy="1662611"/>
      </dsp:txXfrm>
    </dsp:sp>
    <dsp:sp modelId="{F607554B-6732-4F9E-A768-B0131717145C}">
      <dsp:nvSpPr>
        <dsp:cNvPr id="0" name=""/>
        <dsp:cNvSpPr/>
      </dsp:nvSpPr>
      <dsp:spPr>
        <a:xfrm>
          <a:off x="3400039" y="307506"/>
          <a:ext cx="2781202" cy="1766063"/>
        </a:xfrm>
        <a:prstGeom prst="roundRect">
          <a:avLst>
            <a:gd name="adj" fmla="val 10000"/>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1C8A61-76DB-4782-884D-68059FF20854}">
      <dsp:nvSpPr>
        <dsp:cNvPr id="0" name=""/>
        <dsp:cNvSpPr/>
      </dsp:nvSpPr>
      <dsp:spPr>
        <a:xfrm>
          <a:off x="3709062" y="601077"/>
          <a:ext cx="2781202" cy="1766063"/>
        </a:xfrm>
        <a:prstGeom prst="roundRect">
          <a:avLst>
            <a:gd name="adj" fmla="val 10000"/>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MY" sz="1800" kern="1200"/>
            <a:t>The count of landing outcomes between the date 2010-06-04 and 2017-03-20, in descending order</a:t>
          </a:r>
          <a:br>
            <a:rPr lang="en-MY" sz="1800" kern="1200"/>
          </a:br>
          <a:endParaRPr lang="en-US" sz="1800" kern="1200"/>
        </a:p>
      </dsp:txBody>
      <dsp:txXfrm>
        <a:off x="3760788" y="652803"/>
        <a:ext cx="2677750" cy="1662611"/>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C8255AB-DB88-8C4A-9BEA-FA47F23A870D}" type="datetimeFigureOut">
              <a:rPr lang="en-US" smtClean="0"/>
              <a:t>8/1/2024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539842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8255AB-DB88-8C4A-9BEA-FA47F23A870D}" type="datetimeFigureOut">
              <a:rPr lang="en-US" smtClean="0"/>
              <a:t>8/1/2024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392647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C8255AB-DB88-8C4A-9BEA-FA47F23A870D}" type="datetimeFigureOut">
              <a:rPr lang="en-US" smtClean="0"/>
              <a:t>8/1/2024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675409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C8255AB-DB88-8C4A-9BEA-FA47F23A870D}" type="datetimeFigureOut">
              <a:rPr lang="en-US" smtClean="0"/>
              <a:t>8/1/2024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1287153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8255AB-DB88-8C4A-9BEA-FA47F23A870D}" type="datetimeFigureOut">
              <a:rPr lang="en-US" smtClean="0"/>
              <a:t>8/1/2024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7195628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C8255AB-DB88-8C4A-9BEA-FA47F23A870D}" type="datetimeFigureOut">
              <a:rPr lang="en-US" smtClean="0"/>
              <a:t>8/1/2024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9811779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C8255AB-DB88-8C4A-9BEA-FA47F23A870D}" type="datetimeFigureOut">
              <a:rPr lang="en-US" smtClean="0"/>
              <a:t>8/1/2024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4861345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8255AB-DB88-8C4A-9BEA-FA47F23A870D}" type="datetimeFigureOut">
              <a:rPr lang="en-US" smtClean="0"/>
              <a:t>8/1/2024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2950380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8255AB-DB88-8C4A-9BEA-FA47F23A870D}" type="datetimeFigureOut">
              <a:rPr lang="en-US" smtClean="0"/>
              <a:t>8/1/2024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047614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C8255AB-DB88-8C4A-9BEA-FA47F23A870D}" type="datetimeFigureOut">
              <a:rPr lang="en-US" smtClean="0"/>
              <a:t>8/1/2024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691700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8255AB-DB88-8C4A-9BEA-FA47F23A870D}" type="datetimeFigureOut">
              <a:rPr lang="en-US" smtClean="0"/>
              <a:t>8/1/2024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500707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8255AB-DB88-8C4A-9BEA-FA47F23A870D}" type="datetimeFigureOut">
              <a:rPr lang="en-US" smtClean="0"/>
              <a:t>8/1/2024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407579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C8255AB-DB88-8C4A-9BEA-FA47F23A870D}" type="datetimeFigureOut">
              <a:rPr lang="en-US" smtClean="0"/>
              <a:t>8/1/2024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260340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C8255AB-DB88-8C4A-9BEA-FA47F23A870D}" type="datetimeFigureOut">
              <a:rPr lang="en-US" smtClean="0"/>
              <a:t>8/1/2024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150021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C8255AB-DB88-8C4A-9BEA-FA47F23A870D}" type="datetimeFigureOut">
              <a:rPr lang="en-US" smtClean="0"/>
              <a:t>8/1/2024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834627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C8255AB-DB88-8C4A-9BEA-FA47F23A870D}" type="datetimeFigureOut">
              <a:rPr lang="en-US" smtClean="0"/>
              <a:t>8/1/2024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901646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8255AB-DB88-8C4A-9BEA-FA47F23A870D}" type="datetimeFigureOut">
              <a:rPr lang="en-US" smtClean="0"/>
              <a:t>8/1/2024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837062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C8255AB-DB88-8C4A-9BEA-FA47F23A870D}" type="datetimeFigureOut">
              <a:rPr lang="en-US" smtClean="0"/>
              <a:t>8/1/2024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E56552C-6236-C14E-AB62-483C260E0AAA}" type="slidenum">
              <a:rPr lang="en-US" smtClean="0"/>
              <a:t>‹#›</a:t>
            </a:fld>
            <a:endParaRPr lang="en-US"/>
          </a:p>
        </p:txBody>
      </p:sp>
    </p:spTree>
    <p:extLst>
      <p:ext uri="{BB962C8B-B14F-4D97-AF65-F5344CB8AC3E}">
        <p14:creationId xmlns:p14="http://schemas.microsoft.com/office/powerpoint/2010/main" val="3938846803"/>
      </p:ext>
    </p:extLst>
  </p:cSld>
  <p:clrMap bg1="dk1" tx1="lt1" bg2="dk2" tx2="lt2" accent1="accent1" accent2="accent2" accent3="accent3" accent4="accent4" accent5="accent5" accent6="accent6" hlink="hlink" folHlink="folHlink"/>
  <p:sldLayoutIdLst>
    <p:sldLayoutId id="2147484060"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 id="2147484072" r:id="rId13"/>
    <p:sldLayoutId id="2147484073" r:id="rId14"/>
    <p:sldLayoutId id="2147484074" r:id="rId15"/>
    <p:sldLayoutId id="2147484075" r:id="rId16"/>
    <p:sldLayoutId id="2147484076"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9.png"/><Relationship Id="rId7" Type="http://schemas.openxmlformats.org/officeDocument/2006/relationships/diagramQuickStyle" Target="../diagrams/quickStyle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20.png"/><Relationship Id="rId9" Type="http://schemas.microsoft.com/office/2007/relationships/diagramDrawing" Target="../diagrams/drawing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api.spacexdata.com/v4/rockets/"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en.wikipedia.org/w/index.php?title=List_of_Falcon_9_and_Falcon_Heavy_launches&amp;oldid=1027686922"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paceX Dragon Capsule Hits New Milestone - Space Center Houston">
            <a:extLst>
              <a:ext uri="{FF2B5EF4-FFF2-40B4-BE49-F238E27FC236}">
                <a16:creationId xmlns:a16="http://schemas.microsoft.com/office/drawing/2014/main" id="{2ABA0B13-5684-80C2-A48A-6343CBAC92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FE3CCE2-B95A-B04B-B772-92098F173106}"/>
              </a:ext>
            </a:extLst>
          </p:cNvPr>
          <p:cNvSpPr>
            <a:spLocks noGrp="1"/>
          </p:cNvSpPr>
          <p:nvPr>
            <p:ph type="ctrTitle"/>
          </p:nvPr>
        </p:nvSpPr>
        <p:spPr>
          <a:xfrm>
            <a:off x="103355" y="5545015"/>
            <a:ext cx="10033819" cy="1172308"/>
          </a:xfrm>
          <a:ln>
            <a:noFill/>
          </a:ln>
        </p:spPr>
        <p:txBody>
          <a:bodyPr/>
          <a:lstStyle/>
          <a:p>
            <a:pPr algn="l"/>
            <a:r>
              <a:rPr lang="en-US" b="1" dirty="0">
                <a:solidFill>
                  <a:schemeClr val="bg1"/>
                </a:solidFill>
                <a:latin typeface="Tw Cen MT Condensed" panose="020B0606020104020203" pitchFamily="34" charset="77"/>
              </a:rPr>
              <a:t>Applied Data Science capstone</a:t>
            </a:r>
          </a:p>
        </p:txBody>
      </p:sp>
      <p:sp>
        <p:nvSpPr>
          <p:cNvPr id="9" name="TextBox 8">
            <a:extLst>
              <a:ext uri="{FF2B5EF4-FFF2-40B4-BE49-F238E27FC236}">
                <a16:creationId xmlns:a16="http://schemas.microsoft.com/office/drawing/2014/main" id="{752C7E0C-6C35-9841-AB81-981DE286F6B4}"/>
              </a:ext>
            </a:extLst>
          </p:cNvPr>
          <p:cNvSpPr txBox="1"/>
          <p:nvPr/>
        </p:nvSpPr>
        <p:spPr>
          <a:xfrm>
            <a:off x="0" y="0"/>
            <a:ext cx="2451860" cy="1015663"/>
          </a:xfrm>
          <a:prstGeom prst="rect">
            <a:avLst/>
          </a:prstGeom>
          <a:noFill/>
        </p:spPr>
        <p:txBody>
          <a:bodyPr wrap="square" rtlCol="0">
            <a:spAutoFit/>
          </a:bodyPr>
          <a:lstStyle/>
          <a:p>
            <a:pPr algn="r"/>
            <a:endParaRPr lang="en-US" sz="2400" b="1" dirty="0">
              <a:solidFill>
                <a:schemeClr val="bg1"/>
              </a:solidFill>
              <a:latin typeface="Tw Cen MT" panose="020B0602020104020603" pitchFamily="34" charset="77"/>
            </a:endParaRPr>
          </a:p>
          <a:p>
            <a:pPr algn="r"/>
            <a:r>
              <a:rPr lang="en-US" b="1" dirty="0">
                <a:solidFill>
                  <a:schemeClr val="bg1"/>
                </a:solidFill>
                <a:latin typeface="Tw Cen MT" panose="020B0602020104020603" pitchFamily="34" charset="77"/>
              </a:rPr>
              <a:t>NATNAEL BERHANU</a:t>
            </a:r>
          </a:p>
          <a:p>
            <a:pPr algn="r"/>
            <a:r>
              <a:rPr lang="en-US" b="1" dirty="0">
                <a:solidFill>
                  <a:schemeClr val="bg1"/>
                </a:solidFill>
                <a:latin typeface="Tw Cen MT" panose="020B0602020104020603" pitchFamily="34" charset="77"/>
              </a:rPr>
              <a:t>2024</a:t>
            </a:r>
          </a:p>
        </p:txBody>
      </p:sp>
    </p:spTree>
    <p:extLst>
      <p:ext uri="{BB962C8B-B14F-4D97-AF65-F5344CB8AC3E}">
        <p14:creationId xmlns:p14="http://schemas.microsoft.com/office/powerpoint/2010/main" val="4210014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3" name="Rectangle 9222">
            <a:extLst>
              <a:ext uri="{FF2B5EF4-FFF2-40B4-BE49-F238E27FC236}">
                <a16:creationId xmlns:a16="http://schemas.microsoft.com/office/drawing/2014/main" id="{144A11D1-6963-485E-86DE-760B07434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91AFE87E-D60A-F541-9DBF-8B7D853FFC5C}"/>
              </a:ext>
            </a:extLst>
          </p:cNvPr>
          <p:cNvSpPr txBox="1">
            <a:spLocks/>
          </p:cNvSpPr>
          <p:nvPr/>
        </p:nvSpPr>
        <p:spPr>
          <a:xfrm>
            <a:off x="635223" y="629266"/>
            <a:ext cx="3116690" cy="5594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457200">
              <a:spcAft>
                <a:spcPts val="600"/>
              </a:spcAft>
            </a:pPr>
            <a:r>
              <a:rPr lang="en-US" sz="4800" b="0" i="0" kern="1200">
                <a:solidFill>
                  <a:srgbClr val="EBEBEB"/>
                </a:solidFill>
                <a:latin typeface="+mj-lt"/>
                <a:ea typeface="+mj-ea"/>
                <a:cs typeface="+mj-cs"/>
              </a:rPr>
              <a:t>METHODOLOGY</a:t>
            </a:r>
          </a:p>
          <a:p>
            <a:pPr defTabSz="457200">
              <a:spcAft>
                <a:spcPts val="600"/>
              </a:spcAft>
            </a:pPr>
            <a:r>
              <a:rPr lang="en-US" sz="4800" b="0" i="0" kern="1200">
                <a:solidFill>
                  <a:srgbClr val="EBEBEB"/>
                </a:solidFill>
                <a:latin typeface="+mj-lt"/>
                <a:ea typeface="+mj-ea"/>
                <a:cs typeface="+mj-cs"/>
              </a:rPr>
              <a:t>       Data Visualization</a:t>
            </a:r>
          </a:p>
        </p:txBody>
      </p:sp>
      <p:sp>
        <p:nvSpPr>
          <p:cNvPr id="9225" name="Freeform 7">
            <a:extLst>
              <a:ext uri="{FF2B5EF4-FFF2-40B4-BE49-F238E27FC236}">
                <a16:creationId xmlns:a16="http://schemas.microsoft.com/office/drawing/2014/main" id="{93BDF132-E4EF-4CB3-9A12-1EB75E159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9227" name="Freeform: Shape 9226">
            <a:extLst>
              <a:ext uri="{FF2B5EF4-FFF2-40B4-BE49-F238E27FC236}">
                <a16:creationId xmlns:a16="http://schemas.microsoft.com/office/drawing/2014/main" id="{F8486D32-0A56-4407-A9D1-7AFC16946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229" name="Rectangle 9228">
            <a:extLst>
              <a:ext uri="{FF2B5EF4-FFF2-40B4-BE49-F238E27FC236}">
                <a16:creationId xmlns:a16="http://schemas.microsoft.com/office/drawing/2014/main" id="{B73FE0C2-11C7-466D-B4BA-0330484CD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4249339" y="335715"/>
            <a:ext cx="6689566" cy="6181655"/>
          </a:xfrm>
        </p:spPr>
        <p:txBody>
          <a:bodyPr vert="horz" lIns="91440" tIns="45720" rIns="91440" bIns="45720" rtlCol="0">
            <a:normAutofit/>
          </a:bodyPr>
          <a:lstStyle/>
          <a:p>
            <a:pPr>
              <a:lnSpc>
                <a:spcPct val="90000"/>
              </a:lnSpc>
            </a:pPr>
            <a:r>
              <a:rPr lang="en-US" sz="1200" dirty="0"/>
              <a:t>Dash</a:t>
            </a:r>
          </a:p>
          <a:p>
            <a:pPr lvl="1">
              <a:lnSpc>
                <a:spcPct val="90000"/>
              </a:lnSpc>
            </a:pPr>
            <a:r>
              <a:rPr lang="en-US" sz="1200" dirty="0"/>
              <a:t>Functions from Dash are used to generate an interactive site where we can toggle the input using a dropdown menu and a range slider.</a:t>
            </a:r>
          </a:p>
          <a:p>
            <a:pPr lvl="1">
              <a:lnSpc>
                <a:spcPct val="90000"/>
              </a:lnSpc>
            </a:pPr>
            <a:r>
              <a:rPr lang="en-US" sz="1200" dirty="0"/>
              <a:t>Using a pie chart and a scatterplot, the interactive site shows:</a:t>
            </a:r>
          </a:p>
          <a:p>
            <a:pPr lvl="2">
              <a:lnSpc>
                <a:spcPct val="90000"/>
              </a:lnSpc>
            </a:pPr>
            <a:r>
              <a:rPr lang="en-US" sz="1200" dirty="0"/>
              <a:t>The total success launches from each launch site</a:t>
            </a:r>
          </a:p>
          <a:p>
            <a:pPr lvl="2">
              <a:lnSpc>
                <a:spcPct val="90000"/>
              </a:lnSpc>
            </a:pPr>
            <a:r>
              <a:rPr lang="en-US" sz="1200" dirty="0"/>
              <a:t>The correlation between payload mass and mission outcome (success or failure) for each launch site</a:t>
            </a:r>
          </a:p>
          <a:p>
            <a:pPr>
              <a:lnSpc>
                <a:spcPct val="90000"/>
              </a:lnSpc>
            </a:pPr>
            <a:endParaRPr lang="en-US" sz="1200" dirty="0"/>
          </a:p>
          <a:p>
            <a:pPr>
              <a:lnSpc>
                <a:spcPct val="90000"/>
              </a:lnSpc>
            </a:pPr>
            <a:r>
              <a:rPr lang="en-US" sz="1200" dirty="0"/>
              <a:t>Functions from the Scikit-learn library are used to create our machine learning models.</a:t>
            </a:r>
          </a:p>
          <a:p>
            <a:pPr>
              <a:lnSpc>
                <a:spcPct val="90000"/>
              </a:lnSpc>
            </a:pPr>
            <a:r>
              <a:rPr lang="en-US" sz="1200" dirty="0"/>
              <a:t>The machine learning prediction phase include the following steps:</a:t>
            </a:r>
          </a:p>
          <a:p>
            <a:pPr lvl="1">
              <a:lnSpc>
                <a:spcPct val="90000"/>
              </a:lnSpc>
            </a:pPr>
            <a:r>
              <a:rPr lang="en-US" sz="1200" dirty="0"/>
              <a:t>Standardizing the data</a:t>
            </a:r>
          </a:p>
          <a:p>
            <a:pPr lvl="1">
              <a:lnSpc>
                <a:spcPct val="90000"/>
              </a:lnSpc>
            </a:pPr>
            <a:r>
              <a:rPr lang="en-US" sz="1200" dirty="0"/>
              <a:t>Splitting the data into training and test data</a:t>
            </a:r>
          </a:p>
          <a:p>
            <a:pPr lvl="1">
              <a:lnSpc>
                <a:spcPct val="90000"/>
              </a:lnSpc>
            </a:pPr>
            <a:r>
              <a:rPr lang="en-US" sz="1200" dirty="0"/>
              <a:t>Creating machine learning models, which include:</a:t>
            </a:r>
          </a:p>
          <a:p>
            <a:pPr lvl="2">
              <a:lnSpc>
                <a:spcPct val="90000"/>
              </a:lnSpc>
            </a:pPr>
            <a:r>
              <a:rPr lang="en-US" sz="1200" dirty="0"/>
              <a:t>Logistic regression</a:t>
            </a:r>
          </a:p>
          <a:p>
            <a:pPr lvl="2">
              <a:lnSpc>
                <a:spcPct val="90000"/>
              </a:lnSpc>
            </a:pPr>
            <a:r>
              <a:rPr lang="en-US" sz="1200" dirty="0"/>
              <a:t>Support vector machine (SVM)</a:t>
            </a:r>
          </a:p>
          <a:p>
            <a:pPr lvl="2">
              <a:lnSpc>
                <a:spcPct val="90000"/>
              </a:lnSpc>
            </a:pPr>
            <a:r>
              <a:rPr lang="en-US" sz="1200" dirty="0"/>
              <a:t>Decision tree</a:t>
            </a:r>
          </a:p>
          <a:p>
            <a:pPr lvl="2">
              <a:lnSpc>
                <a:spcPct val="90000"/>
              </a:lnSpc>
            </a:pPr>
            <a:r>
              <a:rPr lang="en-US" sz="1200" dirty="0"/>
              <a:t>K nearest neighbors (KNN)</a:t>
            </a:r>
          </a:p>
          <a:p>
            <a:pPr lvl="1">
              <a:lnSpc>
                <a:spcPct val="90000"/>
              </a:lnSpc>
            </a:pPr>
            <a:r>
              <a:rPr lang="en-US" sz="1200" dirty="0"/>
              <a:t>Fit the models on the training set </a:t>
            </a:r>
          </a:p>
          <a:p>
            <a:pPr lvl="1">
              <a:lnSpc>
                <a:spcPct val="90000"/>
              </a:lnSpc>
            </a:pPr>
            <a:r>
              <a:rPr lang="en-US" sz="1200" dirty="0"/>
              <a:t>Find the best combination of hyperparameters for each model</a:t>
            </a:r>
          </a:p>
          <a:p>
            <a:pPr lvl="1">
              <a:lnSpc>
                <a:spcPct val="90000"/>
              </a:lnSpc>
            </a:pPr>
            <a:r>
              <a:rPr lang="en-US" sz="1200" dirty="0"/>
              <a:t>Evaluate the models based on their accuracy scores and confusion matrix</a:t>
            </a:r>
          </a:p>
          <a:p>
            <a:pPr marL="914400" lvl="2" indent="0">
              <a:lnSpc>
                <a:spcPct val="90000"/>
              </a:lnSpc>
              <a:buNone/>
            </a:pPr>
            <a:endParaRPr lang="en-US" sz="1200" dirty="0"/>
          </a:p>
          <a:p>
            <a:pPr lvl="2">
              <a:lnSpc>
                <a:spcPct val="90000"/>
              </a:lnSpc>
            </a:pPr>
            <a:endParaRPr lang="en-US" sz="1200" dirty="0"/>
          </a:p>
          <a:p>
            <a:pPr lvl="1">
              <a:lnSpc>
                <a:spcPct val="90000"/>
              </a:lnSpc>
            </a:pPr>
            <a:endParaRPr lang="en-US" sz="1200" dirty="0"/>
          </a:p>
          <a:p>
            <a:pPr lvl="1">
              <a:lnSpc>
                <a:spcPct val="90000"/>
              </a:lnSpc>
            </a:pPr>
            <a:endParaRPr lang="en-US" sz="1200" dirty="0"/>
          </a:p>
          <a:p>
            <a:pPr>
              <a:lnSpc>
                <a:spcPct val="90000"/>
              </a:lnSpc>
            </a:pPr>
            <a:endParaRPr lang="en-US" sz="1200" dirty="0"/>
          </a:p>
          <a:p>
            <a:pPr lvl="1">
              <a:lnSpc>
                <a:spcPct val="90000"/>
              </a:lnSpc>
            </a:pPr>
            <a:endParaRPr lang="en-US" sz="1200" dirty="0"/>
          </a:p>
        </p:txBody>
      </p:sp>
    </p:spTree>
    <p:extLst>
      <p:ext uri="{BB962C8B-B14F-4D97-AF65-F5344CB8AC3E}">
        <p14:creationId xmlns:p14="http://schemas.microsoft.com/office/powerpoint/2010/main" val="871149368"/>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91F8B2D-F9CE-E64C-8EF4-32DF66F9BE61}"/>
              </a:ext>
            </a:extLst>
          </p:cNvPr>
          <p:cNvSpPr txBox="1">
            <a:spLocks/>
          </p:cNvSpPr>
          <p:nvPr/>
        </p:nvSpPr>
        <p:spPr>
          <a:xfrm>
            <a:off x="650668" y="629266"/>
            <a:ext cx="6828512" cy="16419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457200">
              <a:spcAft>
                <a:spcPts val="600"/>
              </a:spcAft>
            </a:pPr>
            <a:r>
              <a:rPr lang="en-US" sz="4200">
                <a:solidFill>
                  <a:schemeClr val="tx2"/>
                </a:solidFill>
              </a:rPr>
              <a:t>RESULTS</a:t>
            </a:r>
          </a:p>
        </p:txBody>
      </p:sp>
      <p:pic>
        <p:nvPicPr>
          <p:cNvPr id="11" name="Picture 10" descr="Graph">
            <a:extLst>
              <a:ext uri="{FF2B5EF4-FFF2-40B4-BE49-F238E27FC236}">
                <a16:creationId xmlns:a16="http://schemas.microsoft.com/office/drawing/2014/main" id="{EB42C936-85A6-6D46-6B8B-2574462C3B2B}"/>
              </a:ext>
            </a:extLst>
          </p:cNvPr>
          <p:cNvPicPr>
            <a:picLocks noChangeAspect="1"/>
          </p:cNvPicPr>
          <p:nvPr/>
        </p:nvPicPr>
        <p:blipFill>
          <a:blip r:embed="rId3"/>
          <a:srcRect l="25872" r="37137"/>
          <a:stretch/>
        </p:blipFill>
        <p:spPr>
          <a:xfrm>
            <a:off x="8135860" y="10"/>
            <a:ext cx="4058949" cy="6857990"/>
          </a:xfrm>
          <a:prstGeom prst="rect">
            <a:avLst/>
          </a:prstGeom>
        </p:spPr>
      </p:pic>
      <p:sp>
        <p:nvSpPr>
          <p:cNvPr id="15" name="Rectangle 14">
            <a:extLst>
              <a:ext uri="{FF2B5EF4-FFF2-40B4-BE49-F238E27FC236}">
                <a16:creationId xmlns:a16="http://schemas.microsoft.com/office/drawing/2014/main" id="{14701A01-E306-48FB-A661-2335BB38BA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650668" y="2438400"/>
            <a:ext cx="6828512" cy="3809999"/>
          </a:xfrm>
        </p:spPr>
        <p:txBody>
          <a:bodyPr vert="horz" lIns="91440" tIns="45720" rIns="91440" bIns="45720" rtlCol="0">
            <a:normAutofit/>
          </a:bodyPr>
          <a:lstStyle/>
          <a:p>
            <a:r>
              <a:rPr lang="en-US"/>
              <a:t>The results are split into 5 sections:</a:t>
            </a:r>
          </a:p>
          <a:p>
            <a:pPr lvl="1"/>
            <a:r>
              <a:rPr lang="en-US"/>
              <a:t>SQL (EDA with SQL)</a:t>
            </a:r>
          </a:p>
          <a:p>
            <a:pPr lvl="1"/>
            <a:r>
              <a:rPr lang="en-US"/>
              <a:t>Matplotlib and Seaborn (EDA with Visualization)</a:t>
            </a:r>
          </a:p>
          <a:p>
            <a:pPr lvl="1"/>
            <a:r>
              <a:rPr lang="en-US"/>
              <a:t>Folium</a:t>
            </a:r>
          </a:p>
          <a:p>
            <a:pPr lvl="1"/>
            <a:r>
              <a:rPr lang="en-US"/>
              <a:t>Dash</a:t>
            </a:r>
          </a:p>
          <a:p>
            <a:pPr lvl="1"/>
            <a:r>
              <a:rPr lang="en-US"/>
              <a:t>Predictive Analysis </a:t>
            </a:r>
          </a:p>
          <a:p>
            <a:r>
              <a:rPr lang="en-US"/>
              <a:t>In all of the graphs that follow, class 0 represents a failed launch outcome while class 1 represents a successful launch outcome.</a:t>
            </a:r>
          </a:p>
          <a:p>
            <a:endParaRPr lang="en-US"/>
          </a:p>
        </p:txBody>
      </p:sp>
    </p:spTree>
    <p:extLst>
      <p:ext uri="{BB962C8B-B14F-4D97-AF65-F5344CB8AC3E}">
        <p14:creationId xmlns:p14="http://schemas.microsoft.com/office/powerpoint/2010/main" val="4293172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8CAA9C6-E304-9E4E-B1A5-19807301C9A0}"/>
              </a:ext>
            </a:extLst>
          </p:cNvPr>
          <p:cNvSpPr txBox="1">
            <a:spLocks/>
          </p:cNvSpPr>
          <p:nvPr/>
        </p:nvSpPr>
        <p:spPr>
          <a:xfrm>
            <a:off x="646112" y="452718"/>
            <a:ext cx="5629222" cy="14005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457200">
              <a:spcAft>
                <a:spcPts val="600"/>
              </a:spcAft>
            </a:pPr>
            <a:r>
              <a:rPr lang="en-US" sz="3600">
                <a:solidFill>
                  <a:schemeClr val="tx2"/>
                </a:solidFill>
              </a:rPr>
              <a:t>RESULTS</a:t>
            </a:r>
          </a:p>
          <a:p>
            <a:pPr defTabSz="457200">
              <a:spcAft>
                <a:spcPts val="600"/>
              </a:spcAft>
            </a:pPr>
            <a:r>
              <a:rPr lang="en-US" sz="3600">
                <a:solidFill>
                  <a:schemeClr val="tx2"/>
                </a:solidFill>
              </a:rPr>
              <a:t>       SQL (EDA with SQL)</a:t>
            </a:r>
          </a:p>
        </p:txBody>
      </p:sp>
      <p:sp>
        <p:nvSpPr>
          <p:cNvPr id="16" name="Freeform: Shape 15">
            <a:extLst>
              <a:ext uri="{FF2B5EF4-FFF2-40B4-BE49-F238E27FC236}">
                <a16:creationId xmlns:a16="http://schemas.microsoft.com/office/drawing/2014/main" id="{BDF1A5A8-1F9D-41FB-9968-E8E141CC3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98731" y="664312"/>
            <a:ext cx="6858001" cy="5529377"/>
          </a:xfrm>
          <a:custGeom>
            <a:avLst/>
            <a:gdLst>
              <a:gd name="connsiteX0" fmla="*/ 6858001 w 6858001"/>
              <a:gd name="connsiteY0" fmla="*/ 1177 h 5529377"/>
              <a:gd name="connsiteX1" fmla="*/ 6858001 w 6858001"/>
              <a:gd name="connsiteY1" fmla="*/ 1344715 h 5529377"/>
              <a:gd name="connsiteX2" fmla="*/ 6858000 w 6858001"/>
              <a:gd name="connsiteY2" fmla="*/ 1344715 h 5529377"/>
              <a:gd name="connsiteX3" fmla="*/ 6858000 w 6858001"/>
              <a:gd name="connsiteY3" fmla="*/ 5529377 h 5529377"/>
              <a:gd name="connsiteX4" fmla="*/ 0 w 6858001"/>
              <a:gd name="connsiteY4" fmla="*/ 5529376 h 5529377"/>
              <a:gd name="connsiteX5" fmla="*/ 0 w 6858001"/>
              <a:gd name="connsiteY5" fmla="*/ 891096 h 5529377"/>
              <a:gd name="connsiteX6" fmla="*/ 1 w 6858001"/>
              <a:gd name="connsiteY6" fmla="*/ 891096 h 5529377"/>
              <a:gd name="connsiteX7" fmla="*/ 1 w 6858001"/>
              <a:gd name="connsiteY7" fmla="*/ 0 h 5529377"/>
              <a:gd name="connsiteX8" fmla="*/ 40463 w 6858001"/>
              <a:gd name="connsiteY8" fmla="*/ 5883 h 5529377"/>
              <a:gd name="connsiteX9" fmla="*/ 159107 w 6858001"/>
              <a:gd name="connsiteY9" fmla="*/ 23196 h 5529377"/>
              <a:gd name="connsiteX10" fmla="*/ 245518 w 6858001"/>
              <a:gd name="connsiteY10" fmla="*/ 35299 h 5529377"/>
              <a:gd name="connsiteX11" fmla="*/ 348388 w 6858001"/>
              <a:gd name="connsiteY11" fmla="*/ 48073 h 5529377"/>
              <a:gd name="connsiteX12" fmla="*/ 470460 w 6858001"/>
              <a:gd name="connsiteY12" fmla="*/ 63369 h 5529377"/>
              <a:gd name="connsiteX13" fmla="*/ 605563 w 6858001"/>
              <a:gd name="connsiteY13" fmla="*/ 79506 h 5529377"/>
              <a:gd name="connsiteX14" fmla="*/ 757810 w 6858001"/>
              <a:gd name="connsiteY14" fmla="*/ 96483 h 5529377"/>
              <a:gd name="connsiteX15" fmla="*/ 923774 w 6858001"/>
              <a:gd name="connsiteY15" fmla="*/ 114469 h 5529377"/>
              <a:gd name="connsiteX16" fmla="*/ 1104139 w 6858001"/>
              <a:gd name="connsiteY16" fmla="*/ 132454 h 5529377"/>
              <a:gd name="connsiteX17" fmla="*/ 1296163 w 6858001"/>
              <a:gd name="connsiteY17" fmla="*/ 150776 h 5529377"/>
              <a:gd name="connsiteX18" fmla="*/ 1503275 w 6858001"/>
              <a:gd name="connsiteY18" fmla="*/ 167753 h 5529377"/>
              <a:gd name="connsiteX19" fmla="*/ 1719988 w 6858001"/>
              <a:gd name="connsiteY19" fmla="*/ 184058 h 5529377"/>
              <a:gd name="connsiteX20" fmla="*/ 1949045 w 6858001"/>
              <a:gd name="connsiteY20" fmla="*/ 198849 h 5529377"/>
              <a:gd name="connsiteX21" fmla="*/ 2187703 w 6858001"/>
              <a:gd name="connsiteY21" fmla="*/ 212969 h 5529377"/>
              <a:gd name="connsiteX22" fmla="*/ 2436649 w 6858001"/>
              <a:gd name="connsiteY22" fmla="*/ 226248 h 5529377"/>
              <a:gd name="connsiteX23" fmla="*/ 2564208 w 6858001"/>
              <a:gd name="connsiteY23" fmla="*/ 230955 h 5529377"/>
              <a:gd name="connsiteX24" fmla="*/ 2694509 w 6858001"/>
              <a:gd name="connsiteY24" fmla="*/ 236165 h 5529377"/>
              <a:gd name="connsiteX25" fmla="*/ 2826868 w 6858001"/>
              <a:gd name="connsiteY25" fmla="*/ 241040 h 5529377"/>
              <a:gd name="connsiteX26" fmla="*/ 2959914 w 6858001"/>
              <a:gd name="connsiteY26" fmla="*/ 244234 h 5529377"/>
              <a:gd name="connsiteX27" fmla="*/ 3095702 w 6858001"/>
              <a:gd name="connsiteY27" fmla="*/ 247091 h 5529377"/>
              <a:gd name="connsiteX28" fmla="*/ 3232862 w 6858001"/>
              <a:gd name="connsiteY28" fmla="*/ 250117 h 5529377"/>
              <a:gd name="connsiteX29" fmla="*/ 3372765 w 6858001"/>
              <a:gd name="connsiteY29" fmla="*/ 252134 h 5529377"/>
              <a:gd name="connsiteX30" fmla="*/ 3514040 w 6858001"/>
              <a:gd name="connsiteY30" fmla="*/ 252134 h 5529377"/>
              <a:gd name="connsiteX31" fmla="*/ 3656686 w 6858001"/>
              <a:gd name="connsiteY31" fmla="*/ 253142 h 5529377"/>
              <a:gd name="connsiteX32" fmla="*/ 3800704 w 6858001"/>
              <a:gd name="connsiteY32" fmla="*/ 252134 h 5529377"/>
              <a:gd name="connsiteX33" fmla="*/ 3946780 w 6858001"/>
              <a:gd name="connsiteY33" fmla="*/ 250117 h 5529377"/>
              <a:gd name="connsiteX34" fmla="*/ 4092855 w 6858001"/>
              <a:gd name="connsiteY34" fmla="*/ 248268 h 5529377"/>
              <a:gd name="connsiteX35" fmla="*/ 4240988 w 6858001"/>
              <a:gd name="connsiteY35" fmla="*/ 244234 h 5529377"/>
              <a:gd name="connsiteX36" fmla="*/ 4390492 w 6858001"/>
              <a:gd name="connsiteY36" fmla="*/ 240032 h 5529377"/>
              <a:gd name="connsiteX37" fmla="*/ 4539997 w 6858001"/>
              <a:gd name="connsiteY37" fmla="*/ 235157 h 5529377"/>
              <a:gd name="connsiteX38" fmla="*/ 4690873 w 6858001"/>
              <a:gd name="connsiteY38" fmla="*/ 228266 h 5529377"/>
              <a:gd name="connsiteX39" fmla="*/ 4843120 w 6858001"/>
              <a:gd name="connsiteY39" fmla="*/ 220029 h 5529377"/>
              <a:gd name="connsiteX40" fmla="*/ 4996054 w 6858001"/>
              <a:gd name="connsiteY40" fmla="*/ 212129 h 5529377"/>
              <a:gd name="connsiteX41" fmla="*/ 5148987 w 6858001"/>
              <a:gd name="connsiteY41" fmla="*/ 202044 h 5529377"/>
              <a:gd name="connsiteX42" fmla="*/ 5303978 w 6858001"/>
              <a:gd name="connsiteY42" fmla="*/ 189941 h 5529377"/>
              <a:gd name="connsiteX43" fmla="*/ 5456911 w 6858001"/>
              <a:gd name="connsiteY43" fmla="*/ 177839 h 5529377"/>
              <a:gd name="connsiteX44" fmla="*/ 5612588 w 6858001"/>
              <a:gd name="connsiteY44" fmla="*/ 163887 h 5529377"/>
              <a:gd name="connsiteX45" fmla="*/ 5768950 w 6858001"/>
              <a:gd name="connsiteY45" fmla="*/ 148591 h 5529377"/>
              <a:gd name="connsiteX46" fmla="*/ 5923255 w 6858001"/>
              <a:gd name="connsiteY46" fmla="*/ 132455 h 5529377"/>
              <a:gd name="connsiteX47" fmla="*/ 6079618 w 6858001"/>
              <a:gd name="connsiteY47" fmla="*/ 113629 h 5529377"/>
              <a:gd name="connsiteX48" fmla="*/ 6235294 w 6858001"/>
              <a:gd name="connsiteY48" fmla="*/ 93458 h 5529377"/>
              <a:gd name="connsiteX49" fmla="*/ 6391657 w 6858001"/>
              <a:gd name="connsiteY49" fmla="*/ 73455 h 5529377"/>
              <a:gd name="connsiteX50" fmla="*/ 6547333 w 6858001"/>
              <a:gd name="connsiteY50" fmla="*/ 50091 h 5529377"/>
              <a:gd name="connsiteX51" fmla="*/ 6702324 w 6858001"/>
              <a:gd name="connsiteY51" fmla="*/ 26222 h 55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529377">
                <a:moveTo>
                  <a:pt x="6858001" y="1177"/>
                </a:moveTo>
                <a:lnTo>
                  <a:pt x="6858001" y="1344715"/>
                </a:lnTo>
                <a:lnTo>
                  <a:pt x="6858000" y="1344715"/>
                </a:lnTo>
                <a:lnTo>
                  <a:pt x="6858000" y="5529377"/>
                </a:lnTo>
                <a:lnTo>
                  <a:pt x="0" y="5529376"/>
                </a:lnTo>
                <a:lnTo>
                  <a:pt x="0" y="891096"/>
                </a:lnTo>
                <a:lnTo>
                  <a:pt x="1" y="891096"/>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txBody>
          <a:bodyPr/>
          <a:lstStyle/>
          <a:p>
            <a:endParaRPr lang="en-US"/>
          </a:p>
        </p:txBody>
      </p:sp>
      <p:sp>
        <p:nvSpPr>
          <p:cNvPr id="18" name="Freeform 7">
            <a:extLst>
              <a:ext uri="{FF2B5EF4-FFF2-40B4-BE49-F238E27FC236}">
                <a16:creationId xmlns:a16="http://schemas.microsoft.com/office/drawing/2014/main" id="{2FF8A507-56A2-4FE4-8B7E-C1BC9DD86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49843"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8" name="Picture 7">
            <a:extLst>
              <a:ext uri="{FF2B5EF4-FFF2-40B4-BE49-F238E27FC236}">
                <a16:creationId xmlns:a16="http://schemas.microsoft.com/office/drawing/2014/main" id="{D9B30B36-F37F-D240-AD5D-5AB83045D47B}"/>
              </a:ext>
            </a:extLst>
          </p:cNvPr>
          <p:cNvPicPr>
            <a:picLocks noChangeAspect="1"/>
          </p:cNvPicPr>
          <p:nvPr/>
        </p:nvPicPr>
        <p:blipFill>
          <a:blip r:embed="rId3"/>
          <a:stretch>
            <a:fillRect/>
          </a:stretch>
        </p:blipFill>
        <p:spPr>
          <a:xfrm>
            <a:off x="8012437" y="647699"/>
            <a:ext cx="3082749" cy="3242202"/>
          </a:xfrm>
          <a:prstGeom prst="rect">
            <a:avLst/>
          </a:prstGeom>
          <a:effectLst/>
        </p:spPr>
      </p:pic>
      <p:sp>
        <p:nvSpPr>
          <p:cNvPr id="20" name="Rectangle 19">
            <a:extLst>
              <a:ext uri="{FF2B5EF4-FFF2-40B4-BE49-F238E27FC236}">
                <a16:creationId xmlns:a16="http://schemas.microsoft.com/office/drawing/2014/main" id="{FCC54B50-93BD-4243-9020-11486472E2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646112" y="2052918"/>
            <a:ext cx="5628635" cy="4195481"/>
          </a:xfrm>
        </p:spPr>
        <p:txBody>
          <a:bodyPr vert="horz" lIns="91440" tIns="45720" rIns="91440" bIns="45720" rtlCol="0">
            <a:normAutofit/>
          </a:bodyPr>
          <a:lstStyle/>
          <a:p>
            <a:r>
              <a:rPr lang="en-US"/>
              <a:t>The names of the unique launch sites in the space mission</a:t>
            </a:r>
          </a:p>
          <a:p>
            <a:endParaRPr lang="en-US"/>
          </a:p>
          <a:p>
            <a:endParaRPr lang="en-US"/>
          </a:p>
          <a:p>
            <a:endParaRPr lang="en-US"/>
          </a:p>
          <a:p>
            <a:endParaRPr lang="en-US"/>
          </a:p>
          <a:p>
            <a:r>
              <a:rPr lang="en-US"/>
              <a:t>5 records where launch sites begin with ‘CCA’</a:t>
            </a:r>
          </a:p>
          <a:p>
            <a:pPr marL="0" indent="0"/>
            <a:endParaRPr lang="en-US"/>
          </a:p>
        </p:txBody>
      </p:sp>
      <p:pic>
        <p:nvPicPr>
          <p:cNvPr id="11" name="Picture 10">
            <a:extLst>
              <a:ext uri="{FF2B5EF4-FFF2-40B4-BE49-F238E27FC236}">
                <a16:creationId xmlns:a16="http://schemas.microsoft.com/office/drawing/2014/main" id="{5362B8CB-C33B-7B4D-B317-48ADE698140A}"/>
              </a:ext>
            </a:extLst>
          </p:cNvPr>
          <p:cNvPicPr>
            <a:picLocks noChangeAspect="1"/>
          </p:cNvPicPr>
          <p:nvPr/>
        </p:nvPicPr>
        <p:blipFill>
          <a:blip r:embed="rId4"/>
          <a:stretch>
            <a:fillRect/>
          </a:stretch>
        </p:blipFill>
        <p:spPr>
          <a:xfrm>
            <a:off x="7563742" y="4918361"/>
            <a:ext cx="3980139" cy="497516"/>
          </a:xfrm>
          <a:prstGeom prst="rect">
            <a:avLst/>
          </a:prstGeom>
          <a:effectLst/>
        </p:spPr>
      </p:pic>
    </p:spTree>
    <p:extLst>
      <p:ext uri="{BB962C8B-B14F-4D97-AF65-F5344CB8AC3E}">
        <p14:creationId xmlns:p14="http://schemas.microsoft.com/office/powerpoint/2010/main" val="1533105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648930" y="629266"/>
            <a:ext cx="6188190" cy="162232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457200">
              <a:spcAft>
                <a:spcPts val="600"/>
              </a:spcAft>
            </a:pPr>
            <a:r>
              <a:rPr lang="en-US" sz="4200">
                <a:solidFill>
                  <a:srgbClr val="EBEBEB"/>
                </a:solidFill>
              </a:rPr>
              <a:t>RESULTS</a:t>
            </a:r>
          </a:p>
          <a:p>
            <a:pPr defTabSz="457200">
              <a:spcAft>
                <a:spcPts val="600"/>
              </a:spcAft>
            </a:pPr>
            <a:r>
              <a:rPr lang="en-US" sz="4200">
                <a:solidFill>
                  <a:srgbClr val="EBEBEB"/>
                </a:solidFill>
              </a:rPr>
              <a:t>       SQL (EDA with SQL)</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648930" y="2438400"/>
            <a:ext cx="6188189" cy="3785419"/>
          </a:xfrm>
        </p:spPr>
        <p:txBody>
          <a:bodyPr vert="horz" lIns="91440" tIns="45720" rIns="91440" bIns="45720" rtlCol="0">
            <a:normAutofit/>
          </a:bodyPr>
          <a:lstStyle/>
          <a:p>
            <a:pPr>
              <a:lnSpc>
                <a:spcPct val="90000"/>
              </a:lnSpc>
            </a:pPr>
            <a:r>
              <a:rPr lang="en-US" sz="1900">
                <a:solidFill>
                  <a:srgbClr val="FFFFFF"/>
                </a:solidFill>
              </a:rPr>
              <a:t>The total payload mass carried by boosters launched by NASA (CRS) 4596</a:t>
            </a:r>
          </a:p>
          <a:p>
            <a:pPr>
              <a:lnSpc>
                <a:spcPct val="90000"/>
              </a:lnSpc>
            </a:pPr>
            <a:endParaRPr lang="en-US" sz="1900">
              <a:solidFill>
                <a:srgbClr val="FFFFFF"/>
              </a:solidFill>
            </a:endParaRPr>
          </a:p>
          <a:p>
            <a:pPr marL="0" indent="0">
              <a:lnSpc>
                <a:spcPct val="90000"/>
              </a:lnSpc>
            </a:pPr>
            <a:endParaRPr lang="en-US" sz="1900">
              <a:solidFill>
                <a:srgbClr val="FFFFFF"/>
              </a:solidFill>
            </a:endParaRPr>
          </a:p>
          <a:p>
            <a:pPr>
              <a:lnSpc>
                <a:spcPct val="90000"/>
              </a:lnSpc>
            </a:pPr>
            <a:r>
              <a:rPr lang="en-US" sz="1900">
                <a:solidFill>
                  <a:srgbClr val="FFFFFF"/>
                </a:solidFill>
              </a:rPr>
              <a:t>The average payload mass carried by booster version F9 v1.1 2928</a:t>
            </a:r>
          </a:p>
          <a:p>
            <a:pPr>
              <a:lnSpc>
                <a:spcPct val="90000"/>
              </a:lnSpc>
            </a:pPr>
            <a:endParaRPr lang="en-US" sz="1900">
              <a:solidFill>
                <a:srgbClr val="FFFFFF"/>
              </a:solidFill>
            </a:endParaRPr>
          </a:p>
          <a:p>
            <a:pPr marL="0" indent="0">
              <a:lnSpc>
                <a:spcPct val="90000"/>
              </a:lnSpc>
            </a:pPr>
            <a:endParaRPr lang="en-US" sz="1900">
              <a:solidFill>
                <a:srgbClr val="FFFFFF"/>
              </a:solidFill>
            </a:endParaRPr>
          </a:p>
          <a:p>
            <a:pPr>
              <a:lnSpc>
                <a:spcPct val="90000"/>
              </a:lnSpc>
            </a:pPr>
            <a:r>
              <a:rPr lang="en-US" sz="1900">
                <a:solidFill>
                  <a:srgbClr val="FFFFFF"/>
                </a:solidFill>
              </a:rPr>
              <a:t>The date when the first successful landing outcome in ground pad 2015-12-22 was achieved</a:t>
            </a:r>
          </a:p>
          <a:p>
            <a:pPr marL="0" indent="0">
              <a:lnSpc>
                <a:spcPct val="90000"/>
              </a:lnSpc>
            </a:pPr>
            <a:endParaRPr lang="en-US" sz="1900">
              <a:solidFill>
                <a:srgbClr val="FFFFFF"/>
              </a:solidFill>
            </a:endParaRPr>
          </a:p>
          <a:p>
            <a:pPr>
              <a:lnSpc>
                <a:spcPct val="90000"/>
              </a:lnSpc>
            </a:pPr>
            <a:endParaRPr lang="en-US" sz="1900">
              <a:solidFill>
                <a:srgbClr val="FFFFFF"/>
              </a:solidFill>
            </a:endParaRPr>
          </a:p>
          <a:p>
            <a:pPr>
              <a:lnSpc>
                <a:spcPct val="90000"/>
              </a:lnSpc>
            </a:pPr>
            <a:endParaRPr lang="en-US" sz="1900">
              <a:solidFill>
                <a:srgbClr val="FFFFFF"/>
              </a:solidFill>
            </a:endParaRPr>
          </a:p>
          <a:p>
            <a:pPr>
              <a:lnSpc>
                <a:spcPct val="90000"/>
              </a:lnSpc>
            </a:pPr>
            <a:endParaRPr lang="en-US" sz="1900">
              <a:solidFill>
                <a:srgbClr val="FFFFFF"/>
              </a:solidFill>
            </a:endParaRPr>
          </a:p>
          <a:p>
            <a:pPr marL="0" indent="0">
              <a:lnSpc>
                <a:spcPct val="90000"/>
              </a:lnSpc>
            </a:pPr>
            <a:endParaRPr lang="en-US" sz="1900">
              <a:solidFill>
                <a:srgbClr val="FFFFFF"/>
              </a:solidFill>
            </a:endParaRP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13" name="Picture 12" descr="Rocket launch">
            <a:extLst>
              <a:ext uri="{FF2B5EF4-FFF2-40B4-BE49-F238E27FC236}">
                <a16:creationId xmlns:a16="http://schemas.microsoft.com/office/drawing/2014/main" id="{664BFD5A-994E-68F8-8D1A-67AC68054939}"/>
              </a:ext>
            </a:extLst>
          </p:cNvPr>
          <p:cNvPicPr>
            <a:picLocks noChangeAspect="1"/>
          </p:cNvPicPr>
          <p:nvPr/>
        </p:nvPicPr>
        <p:blipFill>
          <a:blip r:embed="rId3"/>
          <a:srcRect l="39539" r="12152" b="-2"/>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3075566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8CAA9C6-E304-9E4E-B1A5-19807301C9A0}"/>
              </a:ext>
            </a:extLst>
          </p:cNvPr>
          <p:cNvSpPr txBox="1">
            <a:spLocks/>
          </p:cNvSpPr>
          <p:nvPr/>
        </p:nvSpPr>
        <p:spPr>
          <a:xfrm>
            <a:off x="646112" y="452718"/>
            <a:ext cx="4165580" cy="14005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457200">
              <a:spcAft>
                <a:spcPts val="600"/>
              </a:spcAft>
            </a:pPr>
            <a:r>
              <a:rPr lang="en-US" sz="2900">
                <a:solidFill>
                  <a:schemeClr val="tx2"/>
                </a:solidFill>
              </a:rPr>
              <a:t>RESULTS</a:t>
            </a:r>
          </a:p>
          <a:p>
            <a:pPr defTabSz="457200">
              <a:spcAft>
                <a:spcPts val="600"/>
              </a:spcAft>
            </a:pPr>
            <a:r>
              <a:rPr lang="en-US" sz="2900">
                <a:solidFill>
                  <a:schemeClr val="tx2"/>
                </a:solidFill>
              </a:rPr>
              <a:t>       SQL (EDA with SQL)</a:t>
            </a:r>
          </a:p>
        </p:txBody>
      </p:sp>
      <p:sp>
        <p:nvSpPr>
          <p:cNvPr id="18" name="Freeform: Shape 17">
            <a:extLst>
              <a:ext uri="{FF2B5EF4-FFF2-40B4-BE49-F238E27FC236}">
                <a16:creationId xmlns:a16="http://schemas.microsoft.com/office/drawing/2014/main" id="{DBAF956B-591A-4461-BB3C-79AA176B09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txBody>
          <a:bodyPr/>
          <a:lstStyle/>
          <a:p>
            <a:endParaRPr lang="en-US"/>
          </a:p>
        </p:txBody>
      </p:sp>
      <p:sp>
        <p:nvSpPr>
          <p:cNvPr id="20" name="Freeform 23">
            <a:extLst>
              <a:ext uri="{FF2B5EF4-FFF2-40B4-BE49-F238E27FC236}">
                <a16:creationId xmlns:a16="http://schemas.microsoft.com/office/drawing/2014/main" id="{E8895FAA-0D03-43F6-9594-A8733552E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8" name="Picture 7">
            <a:extLst>
              <a:ext uri="{FF2B5EF4-FFF2-40B4-BE49-F238E27FC236}">
                <a16:creationId xmlns:a16="http://schemas.microsoft.com/office/drawing/2014/main" id="{0BD0FE85-8C3A-4D40-A0C4-489F6EE436E7}"/>
              </a:ext>
            </a:extLst>
          </p:cNvPr>
          <p:cNvPicPr>
            <a:picLocks noChangeAspect="1"/>
          </p:cNvPicPr>
          <p:nvPr/>
        </p:nvPicPr>
        <p:blipFill>
          <a:blip r:embed="rId3"/>
          <a:stretch>
            <a:fillRect/>
          </a:stretch>
        </p:blipFill>
        <p:spPr>
          <a:xfrm>
            <a:off x="7312028" y="647699"/>
            <a:ext cx="3014234" cy="3242202"/>
          </a:xfrm>
          <a:prstGeom prst="rect">
            <a:avLst/>
          </a:prstGeom>
          <a:effectLst/>
        </p:spPr>
      </p:pic>
      <p:sp>
        <p:nvSpPr>
          <p:cNvPr id="22" name="Rectangle 21">
            <a:extLst>
              <a:ext uri="{FF2B5EF4-FFF2-40B4-BE49-F238E27FC236}">
                <a16:creationId xmlns:a16="http://schemas.microsoft.com/office/drawing/2014/main" id="{918FB696-BC5E-43A4-9768-4BB5278BD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1" name="Picture 10">
            <a:extLst>
              <a:ext uri="{FF2B5EF4-FFF2-40B4-BE49-F238E27FC236}">
                <a16:creationId xmlns:a16="http://schemas.microsoft.com/office/drawing/2014/main" id="{C930E457-59EF-3541-A518-A054A9FB850B}"/>
              </a:ext>
            </a:extLst>
          </p:cNvPr>
          <p:cNvPicPr>
            <a:picLocks noChangeAspect="1"/>
          </p:cNvPicPr>
          <p:nvPr/>
        </p:nvPicPr>
        <p:blipFill>
          <a:blip r:embed="rId4"/>
          <a:stretch>
            <a:fillRect/>
          </a:stretch>
        </p:blipFill>
        <p:spPr>
          <a:xfrm>
            <a:off x="6094410" y="4778844"/>
            <a:ext cx="5449471" cy="776550"/>
          </a:xfrm>
          <a:prstGeom prst="rect">
            <a:avLst/>
          </a:prstGeom>
          <a:effectLst/>
        </p:spPr>
      </p:pic>
      <p:sp>
        <p:nvSpPr>
          <p:cNvPr id="12" name="Content Placeholder 11">
            <a:extLst>
              <a:ext uri="{FF2B5EF4-FFF2-40B4-BE49-F238E27FC236}">
                <a16:creationId xmlns:a16="http://schemas.microsoft.com/office/drawing/2014/main" id="{C5B88A07-0198-26DC-58F7-E77616C8682F}"/>
              </a:ext>
            </a:extLst>
          </p:cNvPr>
          <p:cNvSpPr>
            <a:spLocks noGrp="1"/>
          </p:cNvSpPr>
          <p:nvPr>
            <p:ph idx="1"/>
          </p:nvPr>
        </p:nvSpPr>
        <p:spPr>
          <a:xfrm>
            <a:off x="619571" y="2209801"/>
            <a:ext cx="3708380" cy="4195481"/>
          </a:xfrm>
        </p:spPr>
        <p:txBody>
          <a:bodyPr/>
          <a:lstStyle/>
          <a:p>
            <a:pPr lvl="0">
              <a:defRPr cap="all"/>
            </a:pPr>
            <a:r>
              <a:rPr lang="en-US" dirty="0"/>
              <a:t>The names of the boosters which have success in drone ship and have payload mass greater than 4000 but less than 6000</a:t>
            </a:r>
          </a:p>
          <a:p>
            <a:pPr lvl="0">
              <a:defRPr cap="all"/>
            </a:pPr>
            <a:r>
              <a:rPr lang="en-US" dirty="0"/>
              <a:t>The total number of successful and failure mission outcomes</a:t>
            </a:r>
          </a:p>
          <a:p>
            <a:endParaRPr lang="en-US" dirty="0"/>
          </a:p>
        </p:txBody>
      </p:sp>
    </p:spTree>
    <p:extLst>
      <p:ext uri="{BB962C8B-B14F-4D97-AF65-F5344CB8AC3E}">
        <p14:creationId xmlns:p14="http://schemas.microsoft.com/office/powerpoint/2010/main" val="3964473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61515115-95FB-41E0-86F3-8744438C0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648930" y="629266"/>
            <a:ext cx="5616217" cy="162232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457200">
              <a:spcAft>
                <a:spcPts val="600"/>
              </a:spcAft>
            </a:pPr>
            <a:r>
              <a:rPr lang="en-US" sz="3600" b="0" i="0" kern="1200">
                <a:solidFill>
                  <a:srgbClr val="EBEBEB"/>
                </a:solidFill>
                <a:latin typeface="+mj-lt"/>
                <a:ea typeface="+mj-ea"/>
                <a:cs typeface="+mj-cs"/>
              </a:rPr>
              <a:t>RESULTS</a:t>
            </a:r>
          </a:p>
          <a:p>
            <a:pPr defTabSz="457200">
              <a:spcAft>
                <a:spcPts val="600"/>
              </a:spcAft>
            </a:pPr>
            <a:r>
              <a:rPr lang="en-US" sz="3600" b="0" i="0" kern="1200">
                <a:solidFill>
                  <a:srgbClr val="EBEBEB"/>
                </a:solidFill>
                <a:latin typeface="+mj-lt"/>
                <a:ea typeface="+mj-ea"/>
                <a:cs typeface="+mj-cs"/>
              </a:rPr>
              <a:t>       SQL (EDA with SQL)</a:t>
            </a:r>
          </a:p>
        </p:txBody>
      </p:sp>
      <p:sp>
        <p:nvSpPr>
          <p:cNvPr id="49" name="Freeform 31">
            <a:extLst>
              <a:ext uri="{FF2B5EF4-FFF2-40B4-BE49-F238E27FC236}">
                <a16:creationId xmlns:a16="http://schemas.microsoft.com/office/drawing/2014/main" id="{8222A33F-BE2D-4D69-92A0-5DF8B17BA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49843"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rgbClr val="FFFFFF"/>
              </a:solidFill>
            </a:endParaRPr>
          </a:p>
        </p:txBody>
      </p:sp>
      <p:sp useBgFill="1">
        <p:nvSpPr>
          <p:cNvPr id="51" name="Freeform: Shape 50">
            <a:extLst>
              <a:ext uri="{FF2B5EF4-FFF2-40B4-BE49-F238E27FC236}">
                <a16:creationId xmlns:a16="http://schemas.microsoft.com/office/drawing/2014/main" id="{CE1C74D0-9609-468A-9597-5D87C8A42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98731" y="664312"/>
            <a:ext cx="6858001" cy="5529377"/>
          </a:xfrm>
          <a:custGeom>
            <a:avLst/>
            <a:gdLst>
              <a:gd name="connsiteX0" fmla="*/ 6858001 w 6858001"/>
              <a:gd name="connsiteY0" fmla="*/ 1177 h 5529377"/>
              <a:gd name="connsiteX1" fmla="*/ 6858001 w 6858001"/>
              <a:gd name="connsiteY1" fmla="*/ 1344715 h 5529377"/>
              <a:gd name="connsiteX2" fmla="*/ 6858000 w 6858001"/>
              <a:gd name="connsiteY2" fmla="*/ 1344715 h 5529377"/>
              <a:gd name="connsiteX3" fmla="*/ 6858000 w 6858001"/>
              <a:gd name="connsiteY3" fmla="*/ 5529377 h 5529377"/>
              <a:gd name="connsiteX4" fmla="*/ 0 w 6858001"/>
              <a:gd name="connsiteY4" fmla="*/ 5529376 h 5529377"/>
              <a:gd name="connsiteX5" fmla="*/ 0 w 6858001"/>
              <a:gd name="connsiteY5" fmla="*/ 891096 h 5529377"/>
              <a:gd name="connsiteX6" fmla="*/ 1 w 6858001"/>
              <a:gd name="connsiteY6" fmla="*/ 891096 h 5529377"/>
              <a:gd name="connsiteX7" fmla="*/ 1 w 6858001"/>
              <a:gd name="connsiteY7" fmla="*/ 0 h 5529377"/>
              <a:gd name="connsiteX8" fmla="*/ 40463 w 6858001"/>
              <a:gd name="connsiteY8" fmla="*/ 5883 h 5529377"/>
              <a:gd name="connsiteX9" fmla="*/ 159107 w 6858001"/>
              <a:gd name="connsiteY9" fmla="*/ 23196 h 5529377"/>
              <a:gd name="connsiteX10" fmla="*/ 245518 w 6858001"/>
              <a:gd name="connsiteY10" fmla="*/ 35299 h 5529377"/>
              <a:gd name="connsiteX11" fmla="*/ 348388 w 6858001"/>
              <a:gd name="connsiteY11" fmla="*/ 48073 h 5529377"/>
              <a:gd name="connsiteX12" fmla="*/ 470460 w 6858001"/>
              <a:gd name="connsiteY12" fmla="*/ 63369 h 5529377"/>
              <a:gd name="connsiteX13" fmla="*/ 605563 w 6858001"/>
              <a:gd name="connsiteY13" fmla="*/ 79506 h 5529377"/>
              <a:gd name="connsiteX14" fmla="*/ 757810 w 6858001"/>
              <a:gd name="connsiteY14" fmla="*/ 96483 h 5529377"/>
              <a:gd name="connsiteX15" fmla="*/ 923774 w 6858001"/>
              <a:gd name="connsiteY15" fmla="*/ 114469 h 5529377"/>
              <a:gd name="connsiteX16" fmla="*/ 1104139 w 6858001"/>
              <a:gd name="connsiteY16" fmla="*/ 132454 h 5529377"/>
              <a:gd name="connsiteX17" fmla="*/ 1296163 w 6858001"/>
              <a:gd name="connsiteY17" fmla="*/ 150776 h 5529377"/>
              <a:gd name="connsiteX18" fmla="*/ 1503275 w 6858001"/>
              <a:gd name="connsiteY18" fmla="*/ 167753 h 5529377"/>
              <a:gd name="connsiteX19" fmla="*/ 1719988 w 6858001"/>
              <a:gd name="connsiteY19" fmla="*/ 184058 h 5529377"/>
              <a:gd name="connsiteX20" fmla="*/ 1949045 w 6858001"/>
              <a:gd name="connsiteY20" fmla="*/ 198849 h 5529377"/>
              <a:gd name="connsiteX21" fmla="*/ 2187703 w 6858001"/>
              <a:gd name="connsiteY21" fmla="*/ 212969 h 5529377"/>
              <a:gd name="connsiteX22" fmla="*/ 2436649 w 6858001"/>
              <a:gd name="connsiteY22" fmla="*/ 226248 h 5529377"/>
              <a:gd name="connsiteX23" fmla="*/ 2564208 w 6858001"/>
              <a:gd name="connsiteY23" fmla="*/ 230955 h 5529377"/>
              <a:gd name="connsiteX24" fmla="*/ 2694509 w 6858001"/>
              <a:gd name="connsiteY24" fmla="*/ 236165 h 5529377"/>
              <a:gd name="connsiteX25" fmla="*/ 2826868 w 6858001"/>
              <a:gd name="connsiteY25" fmla="*/ 241040 h 5529377"/>
              <a:gd name="connsiteX26" fmla="*/ 2959914 w 6858001"/>
              <a:gd name="connsiteY26" fmla="*/ 244234 h 5529377"/>
              <a:gd name="connsiteX27" fmla="*/ 3095702 w 6858001"/>
              <a:gd name="connsiteY27" fmla="*/ 247091 h 5529377"/>
              <a:gd name="connsiteX28" fmla="*/ 3232862 w 6858001"/>
              <a:gd name="connsiteY28" fmla="*/ 250117 h 5529377"/>
              <a:gd name="connsiteX29" fmla="*/ 3372765 w 6858001"/>
              <a:gd name="connsiteY29" fmla="*/ 252134 h 5529377"/>
              <a:gd name="connsiteX30" fmla="*/ 3514040 w 6858001"/>
              <a:gd name="connsiteY30" fmla="*/ 252134 h 5529377"/>
              <a:gd name="connsiteX31" fmla="*/ 3656686 w 6858001"/>
              <a:gd name="connsiteY31" fmla="*/ 253142 h 5529377"/>
              <a:gd name="connsiteX32" fmla="*/ 3800704 w 6858001"/>
              <a:gd name="connsiteY32" fmla="*/ 252134 h 5529377"/>
              <a:gd name="connsiteX33" fmla="*/ 3946780 w 6858001"/>
              <a:gd name="connsiteY33" fmla="*/ 250117 h 5529377"/>
              <a:gd name="connsiteX34" fmla="*/ 4092855 w 6858001"/>
              <a:gd name="connsiteY34" fmla="*/ 248268 h 5529377"/>
              <a:gd name="connsiteX35" fmla="*/ 4240988 w 6858001"/>
              <a:gd name="connsiteY35" fmla="*/ 244234 h 5529377"/>
              <a:gd name="connsiteX36" fmla="*/ 4390492 w 6858001"/>
              <a:gd name="connsiteY36" fmla="*/ 240032 h 5529377"/>
              <a:gd name="connsiteX37" fmla="*/ 4539997 w 6858001"/>
              <a:gd name="connsiteY37" fmla="*/ 235157 h 5529377"/>
              <a:gd name="connsiteX38" fmla="*/ 4690873 w 6858001"/>
              <a:gd name="connsiteY38" fmla="*/ 228266 h 5529377"/>
              <a:gd name="connsiteX39" fmla="*/ 4843120 w 6858001"/>
              <a:gd name="connsiteY39" fmla="*/ 220029 h 5529377"/>
              <a:gd name="connsiteX40" fmla="*/ 4996054 w 6858001"/>
              <a:gd name="connsiteY40" fmla="*/ 212129 h 5529377"/>
              <a:gd name="connsiteX41" fmla="*/ 5148987 w 6858001"/>
              <a:gd name="connsiteY41" fmla="*/ 202044 h 5529377"/>
              <a:gd name="connsiteX42" fmla="*/ 5303978 w 6858001"/>
              <a:gd name="connsiteY42" fmla="*/ 189941 h 5529377"/>
              <a:gd name="connsiteX43" fmla="*/ 5456911 w 6858001"/>
              <a:gd name="connsiteY43" fmla="*/ 177839 h 5529377"/>
              <a:gd name="connsiteX44" fmla="*/ 5612588 w 6858001"/>
              <a:gd name="connsiteY44" fmla="*/ 163887 h 5529377"/>
              <a:gd name="connsiteX45" fmla="*/ 5768950 w 6858001"/>
              <a:gd name="connsiteY45" fmla="*/ 148591 h 5529377"/>
              <a:gd name="connsiteX46" fmla="*/ 5923255 w 6858001"/>
              <a:gd name="connsiteY46" fmla="*/ 132455 h 5529377"/>
              <a:gd name="connsiteX47" fmla="*/ 6079618 w 6858001"/>
              <a:gd name="connsiteY47" fmla="*/ 113629 h 5529377"/>
              <a:gd name="connsiteX48" fmla="*/ 6235294 w 6858001"/>
              <a:gd name="connsiteY48" fmla="*/ 93458 h 5529377"/>
              <a:gd name="connsiteX49" fmla="*/ 6391657 w 6858001"/>
              <a:gd name="connsiteY49" fmla="*/ 73455 h 5529377"/>
              <a:gd name="connsiteX50" fmla="*/ 6547333 w 6858001"/>
              <a:gd name="connsiteY50" fmla="*/ 50091 h 5529377"/>
              <a:gd name="connsiteX51" fmla="*/ 6702324 w 6858001"/>
              <a:gd name="connsiteY51" fmla="*/ 26222 h 55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529377">
                <a:moveTo>
                  <a:pt x="6858001" y="1177"/>
                </a:moveTo>
                <a:lnTo>
                  <a:pt x="6858001" y="1344715"/>
                </a:lnTo>
                <a:lnTo>
                  <a:pt x="6858000" y="1344715"/>
                </a:lnTo>
                <a:lnTo>
                  <a:pt x="6858000" y="5529377"/>
                </a:lnTo>
                <a:lnTo>
                  <a:pt x="0" y="5529376"/>
                </a:lnTo>
                <a:lnTo>
                  <a:pt x="0" y="891096"/>
                </a:lnTo>
                <a:lnTo>
                  <a:pt x="1" y="891096"/>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US"/>
          </a:p>
        </p:txBody>
      </p:sp>
      <p:pic>
        <p:nvPicPr>
          <p:cNvPr id="9" name="Picture 8">
            <a:extLst>
              <a:ext uri="{FF2B5EF4-FFF2-40B4-BE49-F238E27FC236}">
                <a16:creationId xmlns:a16="http://schemas.microsoft.com/office/drawing/2014/main" id="{4740C033-951B-0F4E-AA06-EA88F788C183}"/>
              </a:ext>
            </a:extLst>
          </p:cNvPr>
          <p:cNvPicPr>
            <a:picLocks noChangeAspect="1"/>
          </p:cNvPicPr>
          <p:nvPr/>
        </p:nvPicPr>
        <p:blipFill>
          <a:blip r:embed="rId2"/>
          <a:srcRect t="17184" r="2" b="29964"/>
          <a:stretch/>
        </p:blipFill>
        <p:spPr>
          <a:xfrm>
            <a:off x="7194011" y="724142"/>
            <a:ext cx="3248018" cy="5499677"/>
          </a:xfrm>
          <a:prstGeom prst="rect">
            <a:avLst/>
          </a:prstGeom>
          <a:effectLst/>
        </p:spPr>
      </p:pic>
      <p:sp>
        <p:nvSpPr>
          <p:cNvPr id="53" name="Rectangle 52">
            <a:extLst>
              <a:ext uri="{FF2B5EF4-FFF2-40B4-BE49-F238E27FC236}">
                <a16:creationId xmlns:a16="http://schemas.microsoft.com/office/drawing/2014/main" id="{C137128D-E594-4905-9F76-E385F0831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648931" y="2438400"/>
            <a:ext cx="5616216" cy="3785419"/>
          </a:xfrm>
        </p:spPr>
        <p:txBody>
          <a:bodyPr vert="horz" lIns="91440" tIns="45720" rIns="91440" bIns="45720" rtlCol="0">
            <a:normAutofit/>
          </a:bodyPr>
          <a:lstStyle/>
          <a:p>
            <a:r>
              <a:rPr lang="en-US">
                <a:solidFill>
                  <a:srgbClr val="FFFFFF"/>
                </a:solidFill>
              </a:rPr>
              <a:t>The names of the booster versions which have carried the maximum payload mass</a:t>
            </a:r>
          </a:p>
        </p:txBody>
      </p:sp>
    </p:spTree>
    <p:extLst>
      <p:ext uri="{BB962C8B-B14F-4D97-AF65-F5344CB8AC3E}">
        <p14:creationId xmlns:p14="http://schemas.microsoft.com/office/powerpoint/2010/main" val="1793863694"/>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8CAA9C6-E304-9E4E-B1A5-19807301C9A0}"/>
              </a:ext>
            </a:extLst>
          </p:cNvPr>
          <p:cNvSpPr txBox="1">
            <a:spLocks/>
          </p:cNvSpPr>
          <p:nvPr/>
        </p:nvSpPr>
        <p:spPr>
          <a:xfrm>
            <a:off x="646112" y="452717"/>
            <a:ext cx="3106369" cy="57711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457200">
              <a:spcAft>
                <a:spcPts val="600"/>
              </a:spcAft>
            </a:pPr>
            <a:r>
              <a:rPr lang="en-US" sz="4200">
                <a:solidFill>
                  <a:schemeClr val="tx2"/>
                </a:solidFill>
              </a:rPr>
              <a:t>RESULTS</a:t>
            </a:r>
          </a:p>
          <a:p>
            <a:pPr defTabSz="457200">
              <a:spcAft>
                <a:spcPts val="600"/>
              </a:spcAft>
            </a:pPr>
            <a:r>
              <a:rPr lang="en-US" sz="4200">
                <a:solidFill>
                  <a:schemeClr val="tx2"/>
                </a:solidFill>
              </a:rPr>
              <a:t>       SQL (EDA with SQL)</a:t>
            </a:r>
          </a:p>
        </p:txBody>
      </p:sp>
      <p:sp>
        <p:nvSpPr>
          <p:cNvPr id="18" name="Freeform: Shape 17">
            <a:extLst>
              <a:ext uri="{FF2B5EF4-FFF2-40B4-BE49-F238E27FC236}">
                <a16:creationId xmlns:a16="http://schemas.microsoft.com/office/drawing/2014/main" id="{83261586-764B-4E52-A503-9F09FA495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6"/>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txBody>
          <a:bodyPr/>
          <a:lstStyle/>
          <a:p>
            <a:endParaRPr lang="en-US"/>
          </a:p>
        </p:txBody>
      </p:sp>
      <p:sp>
        <p:nvSpPr>
          <p:cNvPr id="20" name="Freeform 26">
            <a:extLst>
              <a:ext uri="{FF2B5EF4-FFF2-40B4-BE49-F238E27FC236}">
                <a16:creationId xmlns:a16="http://schemas.microsoft.com/office/drawing/2014/main" id="{BA1E8D40-F949-413E-85E9-F2CA28FE4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2" name="Rectangle 21">
            <a:extLst>
              <a:ext uri="{FF2B5EF4-FFF2-40B4-BE49-F238E27FC236}">
                <a16:creationId xmlns:a16="http://schemas.microsoft.com/office/drawing/2014/main" id="{8DBF752B-6954-48CA-B540-6D1213D393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1"/>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1" name="Picture 10">
            <a:extLst>
              <a:ext uri="{FF2B5EF4-FFF2-40B4-BE49-F238E27FC236}">
                <a16:creationId xmlns:a16="http://schemas.microsoft.com/office/drawing/2014/main" id="{CF44B467-93D1-6B42-88F2-1A0FC9BA4DD3}"/>
              </a:ext>
            </a:extLst>
          </p:cNvPr>
          <p:cNvPicPr>
            <a:picLocks noChangeAspect="1"/>
          </p:cNvPicPr>
          <p:nvPr/>
        </p:nvPicPr>
        <p:blipFill>
          <a:blip r:embed="rId3"/>
          <a:stretch>
            <a:fillRect/>
          </a:stretch>
        </p:blipFill>
        <p:spPr>
          <a:xfrm>
            <a:off x="5048453" y="4267831"/>
            <a:ext cx="1863079" cy="1955990"/>
          </a:xfrm>
          <a:prstGeom prst="rect">
            <a:avLst/>
          </a:prstGeom>
          <a:effectLst/>
        </p:spPr>
      </p:pic>
      <p:pic>
        <p:nvPicPr>
          <p:cNvPr id="8" name="Picture 7">
            <a:extLst>
              <a:ext uri="{FF2B5EF4-FFF2-40B4-BE49-F238E27FC236}">
                <a16:creationId xmlns:a16="http://schemas.microsoft.com/office/drawing/2014/main" id="{45CF0C1A-CED5-3643-B95B-B504EA4EFD2A}"/>
              </a:ext>
            </a:extLst>
          </p:cNvPr>
          <p:cNvPicPr>
            <a:picLocks noChangeAspect="1"/>
          </p:cNvPicPr>
          <p:nvPr/>
        </p:nvPicPr>
        <p:blipFill>
          <a:blip r:embed="rId4"/>
          <a:stretch>
            <a:fillRect/>
          </a:stretch>
        </p:blipFill>
        <p:spPr>
          <a:xfrm>
            <a:off x="8394347" y="4262070"/>
            <a:ext cx="3149952" cy="889861"/>
          </a:xfrm>
          <a:prstGeom prst="rect">
            <a:avLst/>
          </a:prstGeom>
          <a:effectLst/>
        </p:spPr>
      </p:pic>
      <p:graphicFrame>
        <p:nvGraphicFramePr>
          <p:cNvPr id="13" name="Content Placeholder 2">
            <a:extLst>
              <a:ext uri="{FF2B5EF4-FFF2-40B4-BE49-F238E27FC236}">
                <a16:creationId xmlns:a16="http://schemas.microsoft.com/office/drawing/2014/main" id="{347FE80D-E55D-7232-5C26-300F7D72C78A}"/>
              </a:ext>
            </a:extLst>
          </p:cNvPr>
          <p:cNvGraphicFramePr>
            <a:graphicFrameLocks noGrp="1"/>
          </p:cNvGraphicFramePr>
          <p:nvPr>
            <p:ph idx="1"/>
            <p:extLst>
              <p:ext uri="{D42A27DB-BD31-4B8C-83A1-F6EECF244321}">
                <p14:modId xmlns:p14="http://schemas.microsoft.com/office/powerpoint/2010/main" val="2490744683"/>
              </p:ext>
            </p:extLst>
          </p:nvPr>
        </p:nvGraphicFramePr>
        <p:xfrm>
          <a:off x="5052823" y="1325419"/>
          <a:ext cx="6491057" cy="267464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2541595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648931" y="629266"/>
            <a:ext cx="4166510" cy="162232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457200">
              <a:spcAft>
                <a:spcPts val="600"/>
              </a:spcAft>
            </a:pPr>
            <a:r>
              <a:rPr lang="en-US" sz="2600" b="0" i="0" kern="1200">
                <a:solidFill>
                  <a:srgbClr val="EBEBEB"/>
                </a:solidFill>
                <a:latin typeface="+mj-lt"/>
                <a:ea typeface="+mj-ea"/>
                <a:cs typeface="+mj-cs"/>
              </a:rPr>
              <a:t>RESULTS</a:t>
            </a:r>
          </a:p>
          <a:p>
            <a:pPr defTabSz="457200">
              <a:spcAft>
                <a:spcPts val="600"/>
              </a:spcAft>
            </a:pPr>
            <a:r>
              <a:rPr lang="en-US" sz="2600" b="0" i="0" kern="1200">
                <a:solidFill>
                  <a:srgbClr val="EBEBEB"/>
                </a:solidFill>
                <a:latin typeface="+mj-lt"/>
                <a:ea typeface="+mj-ea"/>
                <a:cs typeface="+mj-cs"/>
              </a:rPr>
              <a:t>       Matplotlib and Seaborn (EDA with Visualization)</a:t>
            </a:r>
          </a:p>
        </p:txBody>
      </p:sp>
      <p:sp>
        <p:nvSpPr>
          <p:cNvPr id="16"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8" name="Freeform: Shape 17">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US"/>
          </a:p>
        </p:txBody>
      </p:sp>
      <p:pic>
        <p:nvPicPr>
          <p:cNvPr id="9" name="Picture 8">
            <a:extLst>
              <a:ext uri="{FF2B5EF4-FFF2-40B4-BE49-F238E27FC236}">
                <a16:creationId xmlns:a16="http://schemas.microsoft.com/office/drawing/2014/main" id="{4994FE0F-E570-CF43-A295-1AE28922B273}"/>
              </a:ext>
            </a:extLst>
          </p:cNvPr>
          <p:cNvPicPr>
            <a:picLocks noChangeAspect="1"/>
          </p:cNvPicPr>
          <p:nvPr/>
        </p:nvPicPr>
        <p:blipFill>
          <a:blip r:embed="rId2"/>
          <a:stretch>
            <a:fillRect/>
          </a:stretch>
        </p:blipFill>
        <p:spPr>
          <a:xfrm>
            <a:off x="5766691" y="376021"/>
            <a:ext cx="4140254" cy="2683702"/>
          </a:xfrm>
          <a:prstGeom prst="rect">
            <a:avLst/>
          </a:prstGeom>
          <a:effectLst/>
        </p:spPr>
      </p:pic>
      <p:sp>
        <p:nvSpPr>
          <p:cNvPr id="20" name="Rectangle 19">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648931" y="2438400"/>
            <a:ext cx="4166509" cy="3785419"/>
          </a:xfrm>
        </p:spPr>
        <p:txBody>
          <a:bodyPr vert="horz" lIns="91440" tIns="45720" rIns="91440" bIns="45720" rtlCol="0">
            <a:normAutofit/>
          </a:bodyPr>
          <a:lstStyle/>
          <a:p>
            <a:r>
              <a:rPr lang="en-US" dirty="0">
                <a:solidFill>
                  <a:srgbClr val="EBEBEB"/>
                </a:solidFill>
              </a:rPr>
              <a:t>The relationship between flight number and launch site</a:t>
            </a:r>
          </a:p>
          <a:p>
            <a:endParaRPr lang="en-US" dirty="0">
              <a:solidFill>
                <a:srgbClr val="EBEBEB"/>
              </a:solidFill>
            </a:endParaRPr>
          </a:p>
          <a:p>
            <a:r>
              <a:rPr lang="en-MY" sz="2000" dirty="0"/>
              <a:t>The relationship between payload mass and launch site</a:t>
            </a:r>
          </a:p>
          <a:p>
            <a:endParaRPr lang="en-MY" sz="2000" dirty="0"/>
          </a:p>
          <a:p>
            <a:pPr marL="0" indent="0"/>
            <a:br>
              <a:rPr lang="en-US" dirty="0">
                <a:solidFill>
                  <a:srgbClr val="EBEBEB"/>
                </a:solidFill>
              </a:rPr>
            </a:br>
            <a:endParaRPr lang="en-US" dirty="0">
              <a:solidFill>
                <a:srgbClr val="EBEBEB"/>
              </a:solidFill>
            </a:endParaRPr>
          </a:p>
          <a:p>
            <a:pPr marL="0" indent="0"/>
            <a:endParaRPr lang="en-US" dirty="0">
              <a:solidFill>
                <a:srgbClr val="EBEBEB"/>
              </a:solidFill>
            </a:endParaRPr>
          </a:p>
        </p:txBody>
      </p:sp>
      <p:pic>
        <p:nvPicPr>
          <p:cNvPr id="10" name="Picture 9" descr="A graph of a load mass&#10;&#10;Description automatically generated with medium confidence">
            <a:extLst>
              <a:ext uri="{FF2B5EF4-FFF2-40B4-BE49-F238E27FC236}">
                <a16:creationId xmlns:a16="http://schemas.microsoft.com/office/drawing/2014/main" id="{C0DEE8A4-9EB9-48BD-CA34-C6E6C09B62EA}"/>
              </a:ext>
            </a:extLst>
          </p:cNvPr>
          <p:cNvPicPr>
            <a:picLocks noChangeAspect="1"/>
          </p:cNvPicPr>
          <p:nvPr/>
        </p:nvPicPr>
        <p:blipFill>
          <a:blip r:embed="rId3"/>
          <a:stretch>
            <a:fillRect/>
          </a:stretch>
        </p:blipFill>
        <p:spPr>
          <a:xfrm>
            <a:off x="5905614" y="3667897"/>
            <a:ext cx="4117045" cy="2232133"/>
          </a:xfrm>
          <a:prstGeom prst="rect">
            <a:avLst/>
          </a:prstGeom>
        </p:spPr>
      </p:pic>
    </p:spTree>
    <p:extLst>
      <p:ext uri="{BB962C8B-B14F-4D97-AF65-F5344CB8AC3E}">
        <p14:creationId xmlns:p14="http://schemas.microsoft.com/office/powerpoint/2010/main" val="2817786141"/>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648931" y="629266"/>
            <a:ext cx="4166510" cy="162232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457200">
              <a:spcAft>
                <a:spcPts val="600"/>
              </a:spcAft>
            </a:pPr>
            <a:r>
              <a:rPr lang="en-US" sz="2600" b="0" i="0" kern="1200">
                <a:solidFill>
                  <a:srgbClr val="EBEBEB"/>
                </a:solidFill>
                <a:latin typeface="+mj-lt"/>
                <a:ea typeface="+mj-ea"/>
                <a:cs typeface="+mj-cs"/>
              </a:rPr>
              <a:t>RESULTS</a:t>
            </a:r>
          </a:p>
          <a:p>
            <a:pPr defTabSz="457200">
              <a:spcAft>
                <a:spcPts val="600"/>
              </a:spcAft>
            </a:pPr>
            <a:r>
              <a:rPr lang="en-US" sz="2600" b="0" i="0" kern="1200">
                <a:solidFill>
                  <a:srgbClr val="EBEBEB"/>
                </a:solidFill>
                <a:latin typeface="+mj-lt"/>
                <a:ea typeface="+mj-ea"/>
                <a:cs typeface="+mj-cs"/>
              </a:rPr>
              <a:t>       Matplotlib and Seaborn (EDA with Visualization)</a:t>
            </a:r>
          </a:p>
        </p:txBody>
      </p:sp>
      <p:sp>
        <p:nvSpPr>
          <p:cNvPr id="16"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8" name="Freeform: Shape 17">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US"/>
          </a:p>
        </p:txBody>
      </p:sp>
      <p:pic>
        <p:nvPicPr>
          <p:cNvPr id="9" name="Picture 8">
            <a:extLst>
              <a:ext uri="{FF2B5EF4-FFF2-40B4-BE49-F238E27FC236}">
                <a16:creationId xmlns:a16="http://schemas.microsoft.com/office/drawing/2014/main" id="{3F9756CC-F1FC-594A-9ECF-D4B089EAE958}"/>
              </a:ext>
            </a:extLst>
          </p:cNvPr>
          <p:cNvPicPr>
            <a:picLocks noChangeAspect="1"/>
          </p:cNvPicPr>
          <p:nvPr/>
        </p:nvPicPr>
        <p:blipFill>
          <a:blip r:embed="rId2"/>
          <a:stretch>
            <a:fillRect/>
          </a:stretch>
        </p:blipFill>
        <p:spPr>
          <a:xfrm>
            <a:off x="6093992" y="1562412"/>
            <a:ext cx="5449889" cy="3733172"/>
          </a:xfrm>
          <a:prstGeom prst="rect">
            <a:avLst/>
          </a:prstGeom>
          <a:effectLst/>
        </p:spPr>
      </p:pic>
      <p:sp>
        <p:nvSpPr>
          <p:cNvPr id="20" name="Rectangle 19">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648931" y="2438400"/>
            <a:ext cx="4166509" cy="3785419"/>
          </a:xfrm>
        </p:spPr>
        <p:txBody>
          <a:bodyPr vert="horz" lIns="91440" tIns="45720" rIns="91440" bIns="45720" rtlCol="0">
            <a:normAutofit/>
          </a:bodyPr>
          <a:lstStyle/>
          <a:p>
            <a:r>
              <a:rPr lang="en-US">
                <a:solidFill>
                  <a:srgbClr val="EBEBEB"/>
                </a:solidFill>
              </a:rPr>
              <a:t>The relationship between success rate and orbit type</a:t>
            </a:r>
          </a:p>
          <a:p>
            <a:pPr marL="0" indent="0"/>
            <a:br>
              <a:rPr lang="en-US">
                <a:solidFill>
                  <a:srgbClr val="EBEBEB"/>
                </a:solidFill>
              </a:rPr>
            </a:br>
            <a:endParaRPr lang="en-US">
              <a:solidFill>
                <a:srgbClr val="EBEBEB"/>
              </a:solidFill>
            </a:endParaRPr>
          </a:p>
          <a:p>
            <a:pPr marL="0" indent="0"/>
            <a:endParaRPr lang="en-US">
              <a:solidFill>
                <a:srgbClr val="EBEBEB"/>
              </a:solidFill>
            </a:endParaRPr>
          </a:p>
        </p:txBody>
      </p:sp>
    </p:spTree>
    <p:extLst>
      <p:ext uri="{BB962C8B-B14F-4D97-AF65-F5344CB8AC3E}">
        <p14:creationId xmlns:p14="http://schemas.microsoft.com/office/powerpoint/2010/main" val="729672295"/>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8CAA9C6-E304-9E4E-B1A5-19807301C9A0}"/>
              </a:ext>
            </a:extLst>
          </p:cNvPr>
          <p:cNvSpPr txBox="1">
            <a:spLocks/>
          </p:cNvSpPr>
          <p:nvPr/>
        </p:nvSpPr>
        <p:spPr>
          <a:xfrm>
            <a:off x="646111" y="1447799"/>
            <a:ext cx="3105075" cy="14447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457200">
              <a:spcAft>
                <a:spcPts val="600"/>
              </a:spcAft>
            </a:pPr>
            <a:r>
              <a:rPr lang="en-US" sz="2200">
                <a:solidFill>
                  <a:schemeClr val="tx2"/>
                </a:solidFill>
              </a:rPr>
              <a:t>RESULTS</a:t>
            </a:r>
          </a:p>
          <a:p>
            <a:pPr defTabSz="457200">
              <a:spcAft>
                <a:spcPts val="600"/>
              </a:spcAft>
            </a:pPr>
            <a:r>
              <a:rPr lang="en-US" sz="2200">
                <a:solidFill>
                  <a:schemeClr val="tx2"/>
                </a:solidFill>
              </a:rPr>
              <a:t>       Matplotlib and Seaborn (EDA with Visualization)</a:t>
            </a:r>
          </a:p>
        </p:txBody>
      </p:sp>
      <p:sp>
        <p:nvSpPr>
          <p:cNvPr id="31" name="Freeform: Shape 30">
            <a:extLst>
              <a:ext uri="{FF2B5EF4-FFF2-40B4-BE49-F238E27FC236}">
                <a16:creationId xmlns:a16="http://schemas.microsoft.com/office/drawing/2014/main" id="{18073EE4-EB60-444A-A7EA-82035FCDE0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txBody>
          <a:bodyPr/>
          <a:lstStyle/>
          <a:p>
            <a:endParaRPr lang="en-US"/>
          </a:p>
        </p:txBody>
      </p:sp>
      <p:sp>
        <p:nvSpPr>
          <p:cNvPr id="33" name="Freeform 23">
            <a:extLst>
              <a:ext uri="{FF2B5EF4-FFF2-40B4-BE49-F238E27FC236}">
                <a16:creationId xmlns:a16="http://schemas.microsoft.com/office/drawing/2014/main" id="{86AD7ABD-24C8-4B21-A948-ABC2F8C70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35" name="Rectangle 34">
            <a:extLst>
              <a:ext uri="{FF2B5EF4-FFF2-40B4-BE49-F238E27FC236}">
                <a16:creationId xmlns:a16="http://schemas.microsoft.com/office/drawing/2014/main" id="{B63082B3-0202-4A7D-A42B-721E4CE9E2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646111" y="3088493"/>
            <a:ext cx="3104751" cy="2931307"/>
          </a:xfrm>
        </p:spPr>
        <p:txBody>
          <a:bodyPr vert="horz" lIns="91440" tIns="45720" rIns="91440" bIns="45720" rtlCol="0">
            <a:normAutofit/>
          </a:bodyPr>
          <a:lstStyle/>
          <a:p>
            <a:pPr>
              <a:lnSpc>
                <a:spcPct val="90000"/>
              </a:lnSpc>
            </a:pPr>
            <a:r>
              <a:rPr lang="en-US" sz="1200" dirty="0"/>
              <a:t>The relationship between flight number and orbit type</a:t>
            </a:r>
          </a:p>
          <a:p>
            <a:pPr>
              <a:lnSpc>
                <a:spcPct val="90000"/>
              </a:lnSpc>
            </a:pPr>
            <a:r>
              <a:rPr lang="en-US" sz="1200" dirty="0"/>
              <a:t>The relationship between payload mass and orbit type</a:t>
            </a:r>
          </a:p>
          <a:p>
            <a:pPr>
              <a:lnSpc>
                <a:spcPct val="90000"/>
              </a:lnSpc>
            </a:pPr>
            <a:r>
              <a:rPr lang="en-US" sz="1200" dirty="0"/>
              <a:t>The launch success yearly trend</a:t>
            </a:r>
          </a:p>
          <a:p>
            <a:pPr marL="0" indent="0">
              <a:lnSpc>
                <a:spcPct val="90000"/>
              </a:lnSpc>
              <a:buNone/>
            </a:pPr>
            <a:endParaRPr lang="en-US" sz="1200" dirty="0"/>
          </a:p>
          <a:p>
            <a:pPr marL="0" indent="0">
              <a:lnSpc>
                <a:spcPct val="90000"/>
              </a:lnSpc>
            </a:pPr>
            <a:endParaRPr lang="en-US" sz="1200" dirty="0"/>
          </a:p>
        </p:txBody>
      </p:sp>
      <p:pic>
        <p:nvPicPr>
          <p:cNvPr id="10" name="Picture 9">
            <a:extLst>
              <a:ext uri="{FF2B5EF4-FFF2-40B4-BE49-F238E27FC236}">
                <a16:creationId xmlns:a16="http://schemas.microsoft.com/office/drawing/2014/main" id="{9F840B6B-7AE7-52B0-AB5F-319489863EFB}"/>
              </a:ext>
            </a:extLst>
          </p:cNvPr>
          <p:cNvPicPr>
            <a:picLocks noChangeAspect="1"/>
          </p:cNvPicPr>
          <p:nvPr/>
        </p:nvPicPr>
        <p:blipFill>
          <a:blip r:embed="rId3"/>
          <a:srcRect t="20746" r="2" b="2"/>
          <a:stretch/>
        </p:blipFill>
        <p:spPr>
          <a:xfrm>
            <a:off x="4704506" y="361584"/>
            <a:ext cx="4102194" cy="1885659"/>
          </a:xfrm>
          <a:prstGeom prst="rect">
            <a:avLst/>
          </a:prstGeom>
          <a:effectLst/>
        </p:spPr>
      </p:pic>
      <p:pic>
        <p:nvPicPr>
          <p:cNvPr id="8" name="Picture 7">
            <a:extLst>
              <a:ext uri="{FF2B5EF4-FFF2-40B4-BE49-F238E27FC236}">
                <a16:creationId xmlns:a16="http://schemas.microsoft.com/office/drawing/2014/main" id="{7E101C80-0503-2B49-802D-4BF82168C268}"/>
              </a:ext>
            </a:extLst>
          </p:cNvPr>
          <p:cNvPicPr>
            <a:picLocks noChangeAspect="1"/>
          </p:cNvPicPr>
          <p:nvPr/>
        </p:nvPicPr>
        <p:blipFill>
          <a:blip r:embed="rId4"/>
          <a:srcRect t="19337" r="2" b="2"/>
          <a:stretch/>
        </p:blipFill>
        <p:spPr>
          <a:xfrm>
            <a:off x="7903499" y="2234113"/>
            <a:ext cx="4101250" cy="1885659"/>
          </a:xfrm>
          <a:prstGeom prst="rect">
            <a:avLst/>
          </a:prstGeom>
          <a:effectLst/>
        </p:spPr>
      </p:pic>
      <p:pic>
        <p:nvPicPr>
          <p:cNvPr id="11" name="Picture 10">
            <a:extLst>
              <a:ext uri="{FF2B5EF4-FFF2-40B4-BE49-F238E27FC236}">
                <a16:creationId xmlns:a16="http://schemas.microsoft.com/office/drawing/2014/main" id="{041155CF-B256-7726-6DD2-9B6DFB3C1AEB}"/>
              </a:ext>
            </a:extLst>
          </p:cNvPr>
          <p:cNvPicPr>
            <a:picLocks noChangeAspect="1"/>
          </p:cNvPicPr>
          <p:nvPr/>
        </p:nvPicPr>
        <p:blipFill>
          <a:blip r:embed="rId5"/>
          <a:srcRect t="17073" r="-2" b="1440"/>
          <a:stretch/>
        </p:blipFill>
        <p:spPr>
          <a:xfrm>
            <a:off x="4975822" y="4360985"/>
            <a:ext cx="4336638" cy="2084897"/>
          </a:xfrm>
          <a:prstGeom prst="rect">
            <a:avLst/>
          </a:prstGeom>
          <a:effectLst/>
        </p:spPr>
      </p:pic>
    </p:spTree>
    <p:extLst>
      <p:ext uri="{BB962C8B-B14F-4D97-AF65-F5344CB8AC3E}">
        <p14:creationId xmlns:p14="http://schemas.microsoft.com/office/powerpoint/2010/main" val="1488575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87F37D-0200-3E97-1062-B252D6AC7760}"/>
              </a:ext>
            </a:extLst>
          </p:cNvPr>
          <p:cNvSpPr>
            <a:spLocks noGrp="1"/>
          </p:cNvSpPr>
          <p:nvPr>
            <p:ph type="title"/>
          </p:nvPr>
        </p:nvSpPr>
        <p:spPr>
          <a:xfrm>
            <a:off x="648930" y="629266"/>
            <a:ext cx="6188190" cy="1622321"/>
          </a:xfrm>
        </p:spPr>
        <p:txBody>
          <a:bodyPr>
            <a:normAutofit/>
          </a:bodyPr>
          <a:lstStyle/>
          <a:p>
            <a:r>
              <a:rPr lang="en-US">
                <a:solidFill>
                  <a:srgbClr val="EBEBEB"/>
                </a:solidFill>
              </a:rPr>
              <a:t>outline</a:t>
            </a:r>
          </a:p>
        </p:txBody>
      </p:sp>
      <p:sp>
        <p:nvSpPr>
          <p:cNvPr id="3" name="Content Placeholder 2">
            <a:extLst>
              <a:ext uri="{FF2B5EF4-FFF2-40B4-BE49-F238E27FC236}">
                <a16:creationId xmlns:a16="http://schemas.microsoft.com/office/drawing/2014/main" id="{8BAB85C6-AD38-AA40-8FBF-E856F275E17E}"/>
              </a:ext>
            </a:extLst>
          </p:cNvPr>
          <p:cNvSpPr>
            <a:spLocks noGrp="1"/>
          </p:cNvSpPr>
          <p:nvPr>
            <p:ph idx="1"/>
          </p:nvPr>
        </p:nvSpPr>
        <p:spPr>
          <a:xfrm>
            <a:off x="648930" y="2438400"/>
            <a:ext cx="6188189" cy="3785419"/>
          </a:xfrm>
        </p:spPr>
        <p:txBody>
          <a:bodyPr>
            <a:normAutofit/>
          </a:bodyPr>
          <a:lstStyle/>
          <a:p>
            <a:pPr marL="342900" indent="-342900">
              <a:buFont typeface="Arial" panose="020B0604020202020204" pitchFamily="34" charset="0"/>
              <a:buChar char="•"/>
            </a:pPr>
            <a:r>
              <a:rPr lang="en-US">
                <a:solidFill>
                  <a:srgbClr val="FFFFFF"/>
                </a:solidFill>
                <a:latin typeface="Tw Cen MT" panose="020B0602020104020603" pitchFamily="34" charset="77"/>
              </a:rPr>
              <a:t>Executive Summary</a:t>
            </a:r>
          </a:p>
          <a:p>
            <a:pPr marL="342900" indent="-342900">
              <a:buFont typeface="Arial" panose="020B0604020202020204" pitchFamily="34" charset="0"/>
              <a:buChar char="•"/>
            </a:pPr>
            <a:r>
              <a:rPr lang="en-US">
                <a:solidFill>
                  <a:srgbClr val="FFFFFF"/>
                </a:solidFill>
                <a:latin typeface="Tw Cen MT" panose="020B0602020104020603" pitchFamily="34" charset="77"/>
              </a:rPr>
              <a:t>Introduction</a:t>
            </a:r>
          </a:p>
          <a:p>
            <a:pPr marL="342900" indent="-342900">
              <a:buFont typeface="Arial" panose="020B0604020202020204" pitchFamily="34" charset="0"/>
              <a:buChar char="•"/>
            </a:pPr>
            <a:r>
              <a:rPr lang="en-US">
                <a:solidFill>
                  <a:srgbClr val="FFFFFF"/>
                </a:solidFill>
                <a:latin typeface="Tw Cen MT" panose="020B0602020104020603" pitchFamily="34" charset="77"/>
              </a:rPr>
              <a:t>Methodology</a:t>
            </a:r>
          </a:p>
          <a:p>
            <a:pPr marL="342900" indent="-342900">
              <a:buFont typeface="Arial" panose="020B0604020202020204" pitchFamily="34" charset="0"/>
              <a:buChar char="•"/>
            </a:pPr>
            <a:r>
              <a:rPr lang="en-US">
                <a:solidFill>
                  <a:srgbClr val="FFFFFF"/>
                </a:solidFill>
                <a:latin typeface="Tw Cen MT" panose="020B0602020104020603" pitchFamily="34" charset="77"/>
              </a:rPr>
              <a:t>Results</a:t>
            </a:r>
          </a:p>
          <a:p>
            <a:pPr marL="342900" indent="-342900">
              <a:buFont typeface="Arial" panose="020B0604020202020204" pitchFamily="34" charset="0"/>
              <a:buChar char="•"/>
            </a:pPr>
            <a:r>
              <a:rPr lang="en-US">
                <a:solidFill>
                  <a:srgbClr val="FFFFFF"/>
                </a:solidFill>
                <a:latin typeface="Tw Cen MT" panose="020B0602020104020603" pitchFamily="34" charset="77"/>
              </a:rPr>
              <a:t>Discussion </a:t>
            </a:r>
          </a:p>
          <a:p>
            <a:pPr marL="342900" indent="-342900">
              <a:buFont typeface="Arial" panose="020B0604020202020204" pitchFamily="34" charset="0"/>
              <a:buChar char="•"/>
            </a:pPr>
            <a:r>
              <a:rPr lang="en-US">
                <a:solidFill>
                  <a:srgbClr val="FFFFFF"/>
                </a:solidFill>
                <a:latin typeface="Tw Cen MT" panose="020B0602020104020603" pitchFamily="34" charset="77"/>
              </a:rPr>
              <a:t>Conclusion</a:t>
            </a:r>
          </a:p>
          <a:p>
            <a:endParaRPr lang="en-US">
              <a:solidFill>
                <a:srgbClr val="FFFFFF"/>
              </a:solidFill>
            </a:endParaRP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Person writing on a notepad">
            <a:extLst>
              <a:ext uri="{FF2B5EF4-FFF2-40B4-BE49-F238E27FC236}">
                <a16:creationId xmlns:a16="http://schemas.microsoft.com/office/drawing/2014/main" id="{64B1A516-6324-E0A2-FE15-E1312166870E}"/>
              </a:ext>
            </a:extLst>
          </p:cNvPr>
          <p:cNvPicPr>
            <a:picLocks noChangeAspect="1"/>
          </p:cNvPicPr>
          <p:nvPr/>
        </p:nvPicPr>
        <p:blipFill>
          <a:blip r:embed="rId3"/>
          <a:srcRect l="25015" r="17630"/>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191251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648930" y="629266"/>
            <a:ext cx="6188190" cy="162232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457200">
              <a:spcAft>
                <a:spcPts val="600"/>
              </a:spcAft>
            </a:pPr>
            <a:r>
              <a:rPr lang="en-US" sz="4200">
                <a:solidFill>
                  <a:srgbClr val="EBEBEB"/>
                </a:solidFill>
              </a:rPr>
              <a:t>RESULTS</a:t>
            </a:r>
          </a:p>
          <a:p>
            <a:pPr defTabSz="457200">
              <a:spcAft>
                <a:spcPts val="600"/>
              </a:spcAft>
            </a:pPr>
            <a:r>
              <a:rPr lang="en-US" sz="4200">
                <a:solidFill>
                  <a:srgbClr val="EBEBEB"/>
                </a:solidFill>
              </a:rPr>
              <a:t>       Folium</a:t>
            </a:r>
          </a:p>
        </p:txBody>
      </p:sp>
      <p:sp>
        <p:nvSpPr>
          <p:cNvPr id="27"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9" name="Picture 8">
            <a:extLst>
              <a:ext uri="{FF2B5EF4-FFF2-40B4-BE49-F238E27FC236}">
                <a16:creationId xmlns:a16="http://schemas.microsoft.com/office/drawing/2014/main" id="{2E082882-1B98-1946-906E-F4D0D3937D08}"/>
              </a:ext>
            </a:extLst>
          </p:cNvPr>
          <p:cNvPicPr>
            <a:picLocks noChangeAspect="1"/>
          </p:cNvPicPr>
          <p:nvPr/>
        </p:nvPicPr>
        <p:blipFill>
          <a:blip r:embed="rId3"/>
          <a:srcRect t="9847" r="2" b="2"/>
          <a:stretch/>
        </p:blipFill>
        <p:spPr>
          <a:xfrm>
            <a:off x="7220078" y="10"/>
            <a:ext cx="4971922" cy="2285990"/>
          </a:xfrm>
          <a:custGeom>
            <a:avLst/>
            <a:gdLst/>
            <a:ahLst/>
            <a:cxnLst/>
            <a:rect l="l" t="t" r="r" b="b"/>
            <a:pathLst>
              <a:path w="4971922" h="2286000">
                <a:moveTo>
                  <a:pt x="0" y="0"/>
                </a:moveTo>
                <a:lnTo>
                  <a:pt x="1343538" y="0"/>
                </a:lnTo>
                <a:lnTo>
                  <a:pt x="1343538" y="1"/>
                </a:lnTo>
                <a:lnTo>
                  <a:pt x="4971922" y="1"/>
                </a:lnTo>
                <a:lnTo>
                  <a:pt x="4971922" y="2286000"/>
                </a:lnTo>
                <a:lnTo>
                  <a:pt x="232518" y="2286000"/>
                </a:lnTo>
                <a:lnTo>
                  <a:pt x="227089" y="2167128"/>
                </a:lnTo>
                <a:lnTo>
                  <a:pt x="218852" y="2014881"/>
                </a:lnTo>
                <a:lnTo>
                  <a:pt x="210952" y="1861947"/>
                </a:lnTo>
                <a:lnTo>
                  <a:pt x="200867" y="1709014"/>
                </a:lnTo>
                <a:lnTo>
                  <a:pt x="188764" y="1554023"/>
                </a:lnTo>
                <a:lnTo>
                  <a:pt x="176662" y="1401090"/>
                </a:lnTo>
                <a:lnTo>
                  <a:pt x="162710" y="1245413"/>
                </a:lnTo>
                <a:lnTo>
                  <a:pt x="147414" y="1089051"/>
                </a:lnTo>
                <a:lnTo>
                  <a:pt x="131278" y="934746"/>
                </a:lnTo>
                <a:lnTo>
                  <a:pt x="112452" y="778383"/>
                </a:lnTo>
                <a:lnTo>
                  <a:pt x="92281" y="622707"/>
                </a:lnTo>
                <a:lnTo>
                  <a:pt x="72278" y="466344"/>
                </a:lnTo>
                <a:lnTo>
                  <a:pt x="48914" y="310668"/>
                </a:lnTo>
                <a:lnTo>
                  <a:pt x="25045" y="155677"/>
                </a:lnTo>
                <a:close/>
              </a:path>
            </a:pathLst>
          </a:custGeom>
        </p:spPr>
      </p:pic>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648930" y="2438400"/>
            <a:ext cx="6188189" cy="3785419"/>
          </a:xfrm>
        </p:spPr>
        <p:txBody>
          <a:bodyPr vert="horz" lIns="91440" tIns="45720" rIns="91440" bIns="45720" rtlCol="0">
            <a:normAutofit/>
          </a:bodyPr>
          <a:lstStyle/>
          <a:p>
            <a:pPr>
              <a:lnSpc>
                <a:spcPct val="90000"/>
              </a:lnSpc>
            </a:pPr>
            <a:r>
              <a:rPr lang="en-US" sz="1400">
                <a:solidFill>
                  <a:srgbClr val="FFFFFF"/>
                </a:solidFill>
              </a:rPr>
              <a:t>All launch sites on map</a:t>
            </a:r>
          </a:p>
          <a:p>
            <a:pPr>
              <a:lnSpc>
                <a:spcPct val="90000"/>
              </a:lnSpc>
            </a:pPr>
            <a:r>
              <a:rPr lang="en-US" sz="1400">
                <a:solidFill>
                  <a:srgbClr val="FFFFFF"/>
                </a:solidFill>
              </a:rPr>
              <a:t>The succeeded launches and failed launches for each site on map</a:t>
            </a:r>
          </a:p>
          <a:p>
            <a:pPr lvl="1">
              <a:lnSpc>
                <a:spcPct val="90000"/>
              </a:lnSpc>
            </a:pPr>
            <a:r>
              <a:rPr lang="en-US" sz="1400">
                <a:solidFill>
                  <a:srgbClr val="FFFFFF"/>
                </a:solidFill>
              </a:rPr>
              <a:t>If we zoom in on one of the launch site, we can see green and red tags. Each green tag represents a successful launch while each red tag represents a failed launch</a:t>
            </a:r>
          </a:p>
          <a:p>
            <a:pPr lvl="1">
              <a:lnSpc>
                <a:spcPct val="90000"/>
              </a:lnSpc>
            </a:pPr>
            <a:endParaRPr lang="en-US" sz="1400">
              <a:solidFill>
                <a:srgbClr val="FFFFFF"/>
              </a:solidFill>
            </a:endParaRPr>
          </a:p>
          <a:p>
            <a:pPr>
              <a:lnSpc>
                <a:spcPct val="90000"/>
              </a:lnSpc>
            </a:pPr>
            <a:r>
              <a:rPr lang="en-US" sz="1400">
                <a:solidFill>
                  <a:srgbClr val="FFFFFF"/>
                </a:solidFill>
              </a:rPr>
              <a:t>The distances between a launch site to its proximities such as the nearest city, railway, or highway</a:t>
            </a:r>
          </a:p>
          <a:p>
            <a:pPr marL="233172" lvl="1">
              <a:lnSpc>
                <a:spcPct val="90000"/>
              </a:lnSpc>
            </a:pPr>
            <a:r>
              <a:rPr lang="en-US" sz="1400">
                <a:solidFill>
                  <a:srgbClr val="FFFFFF"/>
                </a:solidFill>
              </a:rPr>
              <a:t>The picture below shows the distance between the VAFB SLC-4E launch site and the nearest coastline</a:t>
            </a:r>
          </a:p>
          <a:p>
            <a:pPr marL="0" indent="0">
              <a:lnSpc>
                <a:spcPct val="90000"/>
              </a:lnSpc>
            </a:pPr>
            <a:br>
              <a:rPr lang="en-US" sz="1400">
                <a:solidFill>
                  <a:srgbClr val="FFFFFF"/>
                </a:solidFill>
              </a:rPr>
            </a:br>
            <a:endParaRPr lang="en-US" sz="1400">
              <a:solidFill>
                <a:srgbClr val="FFFFFF"/>
              </a:solidFill>
            </a:endParaRPr>
          </a:p>
          <a:p>
            <a:pPr>
              <a:lnSpc>
                <a:spcPct val="90000"/>
              </a:lnSpc>
            </a:pPr>
            <a:endParaRPr lang="en-US" sz="1400">
              <a:solidFill>
                <a:srgbClr val="FFFFFF"/>
              </a:solidFill>
            </a:endParaRPr>
          </a:p>
          <a:p>
            <a:pPr marL="0" indent="0">
              <a:lnSpc>
                <a:spcPct val="90000"/>
              </a:lnSpc>
            </a:pPr>
            <a:endParaRPr lang="en-US" sz="1400">
              <a:solidFill>
                <a:srgbClr val="FFFFFF"/>
              </a:solidFill>
            </a:endParaRPr>
          </a:p>
        </p:txBody>
      </p:sp>
      <p:pic>
        <p:nvPicPr>
          <p:cNvPr id="10" name="Picture 9">
            <a:extLst>
              <a:ext uri="{FF2B5EF4-FFF2-40B4-BE49-F238E27FC236}">
                <a16:creationId xmlns:a16="http://schemas.microsoft.com/office/drawing/2014/main" id="{DCFD3841-5866-B5C5-720F-C4D33D7C22C8}"/>
              </a:ext>
            </a:extLst>
          </p:cNvPr>
          <p:cNvPicPr>
            <a:picLocks noChangeAspect="1"/>
          </p:cNvPicPr>
          <p:nvPr/>
        </p:nvPicPr>
        <p:blipFill>
          <a:blip r:embed="rId4"/>
          <a:srcRect l="13160" r="3" b="3"/>
          <a:stretch/>
        </p:blipFill>
        <p:spPr>
          <a:xfrm>
            <a:off x="7437114" y="2286000"/>
            <a:ext cx="4754886" cy="2286000"/>
          </a:xfrm>
          <a:custGeom>
            <a:avLst/>
            <a:gdLst/>
            <a:ahLst/>
            <a:cxnLst/>
            <a:rect l="l" t="t" r="r" b="b"/>
            <a:pathLst>
              <a:path w="4754886" h="2286000">
                <a:moveTo>
                  <a:pt x="15482" y="0"/>
                </a:moveTo>
                <a:lnTo>
                  <a:pt x="4754886" y="0"/>
                </a:lnTo>
                <a:lnTo>
                  <a:pt x="4754886" y="2286000"/>
                </a:lnTo>
                <a:lnTo>
                  <a:pt x="0" y="2286000"/>
                </a:lnTo>
                <a:lnTo>
                  <a:pt x="8036" y="2135352"/>
                </a:lnTo>
                <a:lnTo>
                  <a:pt x="12742" y="2007793"/>
                </a:lnTo>
                <a:lnTo>
                  <a:pt x="17953" y="1877492"/>
                </a:lnTo>
                <a:lnTo>
                  <a:pt x="22827" y="1745133"/>
                </a:lnTo>
                <a:lnTo>
                  <a:pt x="26021" y="1612087"/>
                </a:lnTo>
                <a:lnTo>
                  <a:pt x="28879" y="1476299"/>
                </a:lnTo>
                <a:lnTo>
                  <a:pt x="31904" y="1339139"/>
                </a:lnTo>
                <a:lnTo>
                  <a:pt x="33921" y="1199236"/>
                </a:lnTo>
                <a:lnTo>
                  <a:pt x="33921" y="1057961"/>
                </a:lnTo>
                <a:lnTo>
                  <a:pt x="34930" y="915315"/>
                </a:lnTo>
                <a:lnTo>
                  <a:pt x="33921" y="771297"/>
                </a:lnTo>
                <a:lnTo>
                  <a:pt x="31904" y="625221"/>
                </a:lnTo>
                <a:lnTo>
                  <a:pt x="30055" y="479146"/>
                </a:lnTo>
                <a:lnTo>
                  <a:pt x="26021" y="331013"/>
                </a:lnTo>
                <a:lnTo>
                  <a:pt x="21819" y="181509"/>
                </a:lnTo>
                <a:lnTo>
                  <a:pt x="16944" y="32004"/>
                </a:lnTo>
                <a:close/>
              </a:path>
            </a:pathLst>
          </a:custGeom>
        </p:spPr>
      </p:pic>
      <p:pic>
        <p:nvPicPr>
          <p:cNvPr id="11" name="Picture 10">
            <a:extLst>
              <a:ext uri="{FF2B5EF4-FFF2-40B4-BE49-F238E27FC236}">
                <a16:creationId xmlns:a16="http://schemas.microsoft.com/office/drawing/2014/main" id="{E36E7525-F624-98CF-54D7-0660B1524542}"/>
              </a:ext>
            </a:extLst>
          </p:cNvPr>
          <p:cNvPicPr>
            <a:picLocks noChangeAspect="1"/>
          </p:cNvPicPr>
          <p:nvPr/>
        </p:nvPicPr>
        <p:blipFill rotWithShape="1">
          <a:blip r:embed="rId5"/>
          <a:srcRect l="4824" r="1" b="1"/>
          <a:stretch/>
        </p:blipFill>
        <p:spPr>
          <a:xfrm>
            <a:off x="7218902" y="4572000"/>
            <a:ext cx="4973099" cy="2286000"/>
          </a:xfrm>
          <a:custGeom>
            <a:avLst/>
            <a:gdLst/>
            <a:ahLst/>
            <a:cxnLst/>
            <a:rect l="l" t="t" r="r" b="b"/>
            <a:pathLst>
              <a:path w="4973099" h="2286000">
                <a:moveTo>
                  <a:pt x="218212" y="0"/>
                </a:moveTo>
                <a:lnTo>
                  <a:pt x="4973099" y="0"/>
                </a:lnTo>
                <a:lnTo>
                  <a:pt x="4973099" y="2286000"/>
                </a:lnTo>
                <a:lnTo>
                  <a:pt x="897889" y="2286000"/>
                </a:lnTo>
                <a:lnTo>
                  <a:pt x="0" y="2286000"/>
                </a:lnTo>
                <a:lnTo>
                  <a:pt x="5883" y="2245538"/>
                </a:lnTo>
                <a:lnTo>
                  <a:pt x="23197" y="2126894"/>
                </a:lnTo>
                <a:lnTo>
                  <a:pt x="35299" y="2040483"/>
                </a:lnTo>
                <a:lnTo>
                  <a:pt x="48074" y="1937613"/>
                </a:lnTo>
                <a:lnTo>
                  <a:pt x="63370" y="1815541"/>
                </a:lnTo>
                <a:lnTo>
                  <a:pt x="79507" y="1680438"/>
                </a:lnTo>
                <a:lnTo>
                  <a:pt x="96484" y="1528191"/>
                </a:lnTo>
                <a:lnTo>
                  <a:pt x="114469" y="1362227"/>
                </a:lnTo>
                <a:lnTo>
                  <a:pt x="132455" y="1181862"/>
                </a:lnTo>
                <a:lnTo>
                  <a:pt x="150776" y="989838"/>
                </a:lnTo>
                <a:lnTo>
                  <a:pt x="167753" y="782726"/>
                </a:lnTo>
                <a:lnTo>
                  <a:pt x="184058" y="566013"/>
                </a:lnTo>
                <a:lnTo>
                  <a:pt x="198850" y="336956"/>
                </a:lnTo>
                <a:lnTo>
                  <a:pt x="212969" y="98298"/>
                </a:lnTo>
                <a:close/>
              </a:path>
            </a:pathLst>
          </a:custGeom>
        </p:spPr>
      </p:pic>
    </p:spTree>
    <p:extLst>
      <p:ext uri="{BB962C8B-B14F-4D97-AF65-F5344CB8AC3E}">
        <p14:creationId xmlns:p14="http://schemas.microsoft.com/office/powerpoint/2010/main" val="1873477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307156" y="232499"/>
            <a:ext cx="4166510" cy="1622321"/>
          </a:xfrm>
        </p:spPr>
        <p:txBody>
          <a:bodyPr>
            <a:normAutofit/>
          </a:bodyPr>
          <a:lstStyle/>
          <a:p>
            <a:r>
              <a:rPr lang="en-US" b="1" dirty="0">
                <a:solidFill>
                  <a:srgbClr val="EBEBEB"/>
                </a:solidFill>
                <a:latin typeface="Tw Cen MT Condensed" panose="020B0606020104020203" pitchFamily="34" charset="77"/>
              </a:rPr>
              <a:t>RESULTS</a:t>
            </a:r>
          </a:p>
          <a:p>
            <a:pPr>
              <a:spcBef>
                <a:spcPts val="500"/>
              </a:spcBef>
            </a:pPr>
            <a:r>
              <a:rPr lang="en-US" b="1" dirty="0">
                <a:solidFill>
                  <a:srgbClr val="EBEBEB"/>
                </a:solidFill>
                <a:latin typeface="Tw Cen MT Condensed" panose="020B0606020104020203" pitchFamily="34" charset="77"/>
              </a:rPr>
              <a:t>       Dash</a:t>
            </a:r>
          </a:p>
        </p:txBody>
      </p:sp>
      <p:sp>
        <p:nvSpPr>
          <p:cNvPr id="16"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8" name="Freeform: Shape 17">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US"/>
          </a:p>
        </p:txBody>
      </p:sp>
      <p:sp>
        <p:nvSpPr>
          <p:cNvPr id="20" name="Rectangle 19">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DCA05393-84A6-864C-AC25-D8C720CE3900}"/>
              </a:ext>
            </a:extLst>
          </p:cNvPr>
          <p:cNvSpPr>
            <a:spLocks/>
          </p:cNvSpPr>
          <p:nvPr/>
        </p:nvSpPr>
        <p:spPr>
          <a:xfrm>
            <a:off x="560141" y="1640196"/>
            <a:ext cx="3791326" cy="2499084"/>
          </a:xfrm>
          <a:prstGeom prst="rect">
            <a:avLst/>
          </a:prstGeom>
        </p:spPr>
        <p:txBody>
          <a:bodyPr>
            <a:noAutofit/>
          </a:bodyPr>
          <a:lstStyle/>
          <a:p>
            <a:pPr defTabSz="233172">
              <a:spcAft>
                <a:spcPts val="600"/>
              </a:spcAft>
            </a:pPr>
            <a:r>
              <a:rPr lang="en-US" kern="1200" dirty="0">
                <a:solidFill>
                  <a:schemeClr val="bg1"/>
                </a:solidFill>
                <a:latin typeface="+mn-lt"/>
                <a:ea typeface="+mn-ea"/>
                <a:cs typeface="+mn-cs"/>
              </a:rPr>
              <a:t>The picture below shows a pie chart when launch site CCAFS LC-40 is chosen.</a:t>
            </a:r>
          </a:p>
          <a:p>
            <a:pPr defTabSz="233172">
              <a:spcAft>
                <a:spcPts val="600"/>
              </a:spcAft>
            </a:pPr>
            <a:r>
              <a:rPr lang="en-US" kern="1200" dirty="0">
                <a:solidFill>
                  <a:schemeClr val="bg1"/>
                </a:solidFill>
                <a:latin typeface="+mn-lt"/>
                <a:ea typeface="+mn-ea"/>
                <a:cs typeface="+mn-cs"/>
              </a:rPr>
              <a:t>0 represents failed launches while 1 represents successful launches. We can see that 73.1% of launches done at CCAFS LC-40 are failed launches.</a:t>
            </a:r>
            <a:br>
              <a:rPr lang="en-MY" kern="1200" dirty="0">
                <a:solidFill>
                  <a:schemeClr val="bg1"/>
                </a:solidFill>
                <a:latin typeface="+mn-lt"/>
                <a:ea typeface="+mn-ea"/>
                <a:cs typeface="+mn-cs"/>
              </a:rPr>
            </a:br>
            <a:endParaRPr lang="en-MY" kern="1200" dirty="0">
              <a:solidFill>
                <a:schemeClr val="bg1"/>
              </a:solidFill>
              <a:latin typeface="+mn-lt"/>
              <a:ea typeface="+mn-ea"/>
              <a:cs typeface="+mn-cs"/>
            </a:endParaRPr>
          </a:p>
          <a:p>
            <a:r>
              <a:rPr lang="en-US" dirty="0">
                <a:solidFill>
                  <a:schemeClr val="bg1"/>
                </a:solidFill>
              </a:rPr>
              <a:t>The picture below shows a scatterplot when the payload mass range is set to be from 2000kg to 8000kg.</a:t>
            </a:r>
          </a:p>
          <a:p>
            <a:r>
              <a:rPr lang="en-US" dirty="0">
                <a:solidFill>
                  <a:schemeClr val="bg1"/>
                </a:solidFill>
              </a:rPr>
              <a:t>Class 0 represents failed launches while class 1 represents successful launches. </a:t>
            </a:r>
            <a:endParaRPr lang="en-MY" dirty="0">
              <a:solidFill>
                <a:schemeClr val="bg1"/>
              </a:solidFill>
            </a:endParaRPr>
          </a:p>
          <a:p>
            <a:pPr marL="0" indent="0">
              <a:spcAft>
                <a:spcPts val="600"/>
              </a:spcAft>
              <a:buNone/>
            </a:pPr>
            <a:endParaRPr lang="en-MY" dirty="0">
              <a:solidFill>
                <a:schemeClr val="bg1"/>
              </a:solidFill>
            </a:endParaRPr>
          </a:p>
        </p:txBody>
      </p:sp>
      <p:sp>
        <p:nvSpPr>
          <p:cNvPr id="7" name="Oval 6">
            <a:extLst>
              <a:ext uri="{FF2B5EF4-FFF2-40B4-BE49-F238E27FC236}">
                <a16:creationId xmlns:a16="http://schemas.microsoft.com/office/drawing/2014/main" id="{02B63748-5F71-8A45-9D9F-EE2C76A34E0D}"/>
              </a:ext>
            </a:extLst>
          </p:cNvPr>
          <p:cNvSpPr/>
          <p:nvPr/>
        </p:nvSpPr>
        <p:spPr>
          <a:xfrm>
            <a:off x="6155140" y="1898309"/>
            <a:ext cx="223891" cy="223891"/>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33172">
              <a:spcAft>
                <a:spcPts val="600"/>
              </a:spcAft>
            </a:pPr>
            <a:r>
              <a:rPr lang="en-US" sz="918" kern="1200">
                <a:solidFill>
                  <a:schemeClr val="lt1"/>
                </a:solidFill>
                <a:latin typeface="+mn-lt"/>
                <a:ea typeface="+mn-ea"/>
                <a:cs typeface="+mn-cs"/>
              </a:rPr>
              <a:t>4</a:t>
            </a:r>
            <a:endParaRPr lang="en-US"/>
          </a:p>
        </p:txBody>
      </p:sp>
      <p:pic>
        <p:nvPicPr>
          <p:cNvPr id="9" name="Picture 8">
            <a:extLst>
              <a:ext uri="{FF2B5EF4-FFF2-40B4-BE49-F238E27FC236}">
                <a16:creationId xmlns:a16="http://schemas.microsoft.com/office/drawing/2014/main" id="{FF5415FE-BD8F-814C-8590-A35061A30324}"/>
              </a:ext>
            </a:extLst>
          </p:cNvPr>
          <p:cNvPicPr>
            <a:picLocks noChangeAspect="1"/>
          </p:cNvPicPr>
          <p:nvPr/>
        </p:nvPicPr>
        <p:blipFill>
          <a:blip r:embed="rId2"/>
          <a:stretch>
            <a:fillRect/>
          </a:stretch>
        </p:blipFill>
        <p:spPr>
          <a:xfrm>
            <a:off x="6425847" y="1336923"/>
            <a:ext cx="4547944" cy="1876027"/>
          </a:xfrm>
          <a:prstGeom prst="rect">
            <a:avLst/>
          </a:prstGeom>
        </p:spPr>
      </p:pic>
      <p:pic>
        <p:nvPicPr>
          <p:cNvPr id="5" name="Picture 4">
            <a:extLst>
              <a:ext uri="{FF2B5EF4-FFF2-40B4-BE49-F238E27FC236}">
                <a16:creationId xmlns:a16="http://schemas.microsoft.com/office/drawing/2014/main" id="{916ED6E9-E9DC-6EB5-848F-35EEAB97F2DA}"/>
              </a:ext>
            </a:extLst>
          </p:cNvPr>
          <p:cNvPicPr>
            <a:picLocks noChangeAspect="1"/>
          </p:cNvPicPr>
          <p:nvPr/>
        </p:nvPicPr>
        <p:blipFill>
          <a:blip r:embed="rId3"/>
          <a:stretch>
            <a:fillRect/>
          </a:stretch>
        </p:blipFill>
        <p:spPr>
          <a:xfrm>
            <a:off x="6155140" y="3991587"/>
            <a:ext cx="5449889" cy="1975583"/>
          </a:xfrm>
          <a:prstGeom prst="rect">
            <a:avLst/>
          </a:prstGeom>
          <a:effectLst/>
        </p:spPr>
      </p:pic>
    </p:spTree>
    <p:extLst>
      <p:ext uri="{BB962C8B-B14F-4D97-AF65-F5344CB8AC3E}">
        <p14:creationId xmlns:p14="http://schemas.microsoft.com/office/powerpoint/2010/main" val="3832482732"/>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48931" y="629266"/>
            <a:ext cx="4166510" cy="1494809"/>
          </a:xfrm>
        </p:spPr>
        <p:txBody>
          <a:bodyPr>
            <a:normAutofit/>
          </a:bodyPr>
          <a:lstStyle/>
          <a:p>
            <a:pPr>
              <a:lnSpc>
                <a:spcPct val="90000"/>
              </a:lnSpc>
            </a:pPr>
            <a:r>
              <a:rPr lang="en-US" sz="3600" b="1" dirty="0">
                <a:solidFill>
                  <a:srgbClr val="EBEBEB"/>
                </a:solidFill>
                <a:latin typeface="Tw Cen MT Condensed" panose="020B0606020104020203" pitchFamily="34" charset="77"/>
              </a:rPr>
              <a:t>RESULTS</a:t>
            </a:r>
          </a:p>
          <a:p>
            <a:pPr>
              <a:lnSpc>
                <a:spcPct val="90000"/>
              </a:lnSpc>
              <a:spcBef>
                <a:spcPts val="500"/>
              </a:spcBef>
            </a:pPr>
            <a:r>
              <a:rPr lang="en-US" sz="3600" b="1" dirty="0">
                <a:solidFill>
                  <a:srgbClr val="EBEBEB"/>
                </a:solidFill>
                <a:latin typeface="Tw Cen MT Condensed" panose="020B0606020104020203" pitchFamily="34" charset="77"/>
              </a:rPr>
              <a:t>       Predictive Analysis</a:t>
            </a:r>
          </a:p>
        </p:txBody>
      </p:sp>
      <p:sp>
        <p:nvSpPr>
          <p:cNvPr id="16"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8" name="Freeform: Shape 17">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US"/>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6093992" y="1330791"/>
            <a:ext cx="5449889" cy="4196414"/>
          </a:xfrm>
          <a:prstGeom prst="rect">
            <a:avLst/>
          </a:prstGeom>
          <a:effectLst/>
        </p:spPr>
      </p:pic>
      <p:sp>
        <p:nvSpPr>
          <p:cNvPr id="20" name="Rectangle 19">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470353" y="1934308"/>
            <a:ext cx="4345088" cy="4289511"/>
          </a:xfrm>
        </p:spPr>
        <p:txBody>
          <a:bodyPr>
            <a:noAutofit/>
          </a:bodyPr>
          <a:lstStyle/>
          <a:p>
            <a:pPr>
              <a:lnSpc>
                <a:spcPct val="90000"/>
              </a:lnSpc>
            </a:pPr>
            <a:r>
              <a:rPr lang="en-US" sz="1100" dirty="0">
                <a:solidFill>
                  <a:srgbClr val="EBEBEB"/>
                </a:solidFill>
              </a:rPr>
              <a:t>Logistic regression</a:t>
            </a:r>
          </a:p>
          <a:p>
            <a:pPr lvl="1">
              <a:lnSpc>
                <a:spcPct val="90000"/>
              </a:lnSpc>
            </a:pPr>
            <a:r>
              <a:rPr lang="en-US" sz="1100" dirty="0" err="1">
                <a:solidFill>
                  <a:srgbClr val="EBEBEB"/>
                </a:solidFill>
              </a:rPr>
              <a:t>GridSearchCV</a:t>
            </a:r>
            <a:r>
              <a:rPr lang="en-US" sz="1100" dirty="0">
                <a:solidFill>
                  <a:srgbClr val="EBEBEB"/>
                </a:solidFill>
              </a:rPr>
              <a:t> best score: </a:t>
            </a:r>
            <a:r>
              <a:rPr lang="en-MY" sz="1100" dirty="0">
                <a:solidFill>
                  <a:srgbClr val="EBEBEB"/>
                </a:solidFill>
              </a:rPr>
              <a:t>0.8464285714285713</a:t>
            </a:r>
          </a:p>
          <a:p>
            <a:pPr lvl="1">
              <a:lnSpc>
                <a:spcPct val="90000"/>
              </a:lnSpc>
            </a:pPr>
            <a:r>
              <a:rPr lang="en-MY" sz="1100" dirty="0">
                <a:solidFill>
                  <a:srgbClr val="EBEBEB"/>
                </a:solidFill>
              </a:rPr>
              <a:t>Accuracy score on test set: 0.8333333333333334</a:t>
            </a:r>
          </a:p>
          <a:p>
            <a:pPr lvl="1">
              <a:lnSpc>
                <a:spcPct val="90000"/>
              </a:lnSpc>
            </a:pPr>
            <a:r>
              <a:rPr lang="en-MY" sz="1100" dirty="0">
                <a:solidFill>
                  <a:srgbClr val="EBEBEB"/>
                </a:solidFill>
              </a:rPr>
              <a:t>Confusion matrix:</a:t>
            </a:r>
          </a:p>
          <a:p>
            <a:pPr>
              <a:lnSpc>
                <a:spcPct val="90000"/>
              </a:lnSpc>
            </a:pPr>
            <a:r>
              <a:rPr lang="en-US" sz="1100" dirty="0">
                <a:solidFill>
                  <a:srgbClr val="EBEBEB"/>
                </a:solidFill>
              </a:rPr>
              <a:t>Support vector machine (SVM)</a:t>
            </a:r>
          </a:p>
          <a:p>
            <a:pPr lvl="1">
              <a:lnSpc>
                <a:spcPct val="90000"/>
              </a:lnSpc>
            </a:pPr>
            <a:r>
              <a:rPr lang="en-US" sz="1100" dirty="0" err="1">
                <a:solidFill>
                  <a:srgbClr val="EBEBEB"/>
                </a:solidFill>
              </a:rPr>
              <a:t>GridSearchCV</a:t>
            </a:r>
            <a:r>
              <a:rPr lang="en-US" sz="1100" dirty="0">
                <a:solidFill>
                  <a:srgbClr val="EBEBEB"/>
                </a:solidFill>
              </a:rPr>
              <a:t> best score: </a:t>
            </a:r>
            <a:r>
              <a:rPr lang="en-MY" sz="1100" dirty="0">
                <a:solidFill>
                  <a:srgbClr val="EBEBEB"/>
                </a:solidFill>
              </a:rPr>
              <a:t>0.8482142857142856</a:t>
            </a:r>
          </a:p>
          <a:p>
            <a:pPr lvl="1">
              <a:lnSpc>
                <a:spcPct val="90000"/>
              </a:lnSpc>
            </a:pPr>
            <a:r>
              <a:rPr lang="en-MY" sz="1100" dirty="0">
                <a:solidFill>
                  <a:srgbClr val="EBEBEB"/>
                </a:solidFill>
              </a:rPr>
              <a:t>Accuracy score on test set: 0.8333333333333334</a:t>
            </a:r>
          </a:p>
          <a:p>
            <a:pPr lvl="1">
              <a:lnSpc>
                <a:spcPct val="90000"/>
              </a:lnSpc>
            </a:pPr>
            <a:r>
              <a:rPr lang="en-MY" sz="1100" dirty="0">
                <a:solidFill>
                  <a:srgbClr val="EBEBEB"/>
                </a:solidFill>
              </a:rPr>
              <a:t>Confusion matrix:</a:t>
            </a:r>
          </a:p>
          <a:p>
            <a:pPr>
              <a:lnSpc>
                <a:spcPct val="90000"/>
              </a:lnSpc>
            </a:pPr>
            <a:r>
              <a:rPr lang="en-US" sz="1100" dirty="0">
                <a:solidFill>
                  <a:srgbClr val="EBEBEB"/>
                </a:solidFill>
              </a:rPr>
              <a:t>Decision tree</a:t>
            </a:r>
          </a:p>
          <a:p>
            <a:pPr lvl="1">
              <a:lnSpc>
                <a:spcPct val="90000"/>
              </a:lnSpc>
            </a:pPr>
            <a:r>
              <a:rPr lang="en-US" sz="1100" dirty="0" err="1">
                <a:solidFill>
                  <a:srgbClr val="EBEBEB"/>
                </a:solidFill>
              </a:rPr>
              <a:t>GridSearchCV</a:t>
            </a:r>
            <a:r>
              <a:rPr lang="en-US" sz="1100" dirty="0">
                <a:solidFill>
                  <a:srgbClr val="EBEBEB"/>
                </a:solidFill>
              </a:rPr>
              <a:t> best score: </a:t>
            </a:r>
            <a:r>
              <a:rPr lang="en-MY" sz="1100" dirty="0">
                <a:solidFill>
                  <a:srgbClr val="EBEBEB"/>
                </a:solidFill>
              </a:rPr>
              <a:t>0.8892857142857142</a:t>
            </a:r>
          </a:p>
          <a:p>
            <a:pPr lvl="1">
              <a:lnSpc>
                <a:spcPct val="90000"/>
              </a:lnSpc>
            </a:pPr>
            <a:r>
              <a:rPr lang="en-MY" sz="1100" dirty="0">
                <a:solidFill>
                  <a:srgbClr val="EBEBEB"/>
                </a:solidFill>
              </a:rPr>
              <a:t>Accuracy score on test set: 0.8333333333333334</a:t>
            </a:r>
          </a:p>
          <a:p>
            <a:pPr lvl="1">
              <a:lnSpc>
                <a:spcPct val="90000"/>
              </a:lnSpc>
            </a:pPr>
            <a:r>
              <a:rPr lang="en-MY" sz="1100" dirty="0">
                <a:solidFill>
                  <a:srgbClr val="EBEBEB"/>
                </a:solidFill>
              </a:rPr>
              <a:t>Confusion matrix:</a:t>
            </a:r>
          </a:p>
          <a:p>
            <a:pPr>
              <a:lnSpc>
                <a:spcPct val="90000"/>
              </a:lnSpc>
            </a:pPr>
            <a:r>
              <a:rPr lang="en-US" sz="1100" dirty="0">
                <a:solidFill>
                  <a:srgbClr val="EBEBEB"/>
                </a:solidFill>
              </a:rPr>
              <a:t>K nearest neighbors (KNN)</a:t>
            </a:r>
          </a:p>
          <a:p>
            <a:pPr lvl="1">
              <a:lnSpc>
                <a:spcPct val="90000"/>
              </a:lnSpc>
            </a:pPr>
            <a:r>
              <a:rPr lang="en-US" sz="1100" dirty="0" err="1">
                <a:solidFill>
                  <a:srgbClr val="EBEBEB"/>
                </a:solidFill>
              </a:rPr>
              <a:t>GridSearchCV</a:t>
            </a:r>
            <a:r>
              <a:rPr lang="en-US" sz="1100" dirty="0">
                <a:solidFill>
                  <a:srgbClr val="EBEBEB"/>
                </a:solidFill>
              </a:rPr>
              <a:t> best score: </a:t>
            </a:r>
            <a:r>
              <a:rPr lang="en-MY" sz="1100" dirty="0">
                <a:solidFill>
                  <a:srgbClr val="EBEBEB"/>
                </a:solidFill>
              </a:rPr>
              <a:t>0.8482142857142858</a:t>
            </a:r>
          </a:p>
          <a:p>
            <a:pPr lvl="1">
              <a:lnSpc>
                <a:spcPct val="90000"/>
              </a:lnSpc>
            </a:pPr>
            <a:r>
              <a:rPr lang="en-MY" sz="1100" dirty="0">
                <a:solidFill>
                  <a:srgbClr val="EBEBEB"/>
                </a:solidFill>
              </a:rPr>
              <a:t>Accuracy score on test set: 0.8333333333333334</a:t>
            </a:r>
          </a:p>
          <a:p>
            <a:pPr lvl="1">
              <a:lnSpc>
                <a:spcPct val="90000"/>
              </a:lnSpc>
            </a:pPr>
            <a:r>
              <a:rPr lang="en-MY" sz="1100" dirty="0">
                <a:solidFill>
                  <a:srgbClr val="EBEBEB"/>
                </a:solidFill>
              </a:rPr>
              <a:t>Confusion matrix:</a:t>
            </a:r>
          </a:p>
          <a:p>
            <a:pPr lvl="1">
              <a:lnSpc>
                <a:spcPct val="90000"/>
              </a:lnSpc>
            </a:pPr>
            <a:endParaRPr lang="en-MY" sz="1100" dirty="0">
              <a:solidFill>
                <a:srgbClr val="EBEBEB"/>
              </a:solidFill>
            </a:endParaRPr>
          </a:p>
          <a:p>
            <a:pPr lvl="1">
              <a:lnSpc>
                <a:spcPct val="90000"/>
              </a:lnSpc>
            </a:pPr>
            <a:endParaRPr lang="en-MY" sz="1100" dirty="0">
              <a:solidFill>
                <a:srgbClr val="EBEBEB"/>
              </a:solidFill>
            </a:endParaRPr>
          </a:p>
          <a:p>
            <a:pPr marL="457200" lvl="1" indent="0">
              <a:lnSpc>
                <a:spcPct val="90000"/>
              </a:lnSpc>
              <a:buNone/>
            </a:pPr>
            <a:endParaRPr lang="en-MY" sz="1100" dirty="0">
              <a:solidFill>
                <a:srgbClr val="EBEBEB"/>
              </a:solidFill>
            </a:endParaRPr>
          </a:p>
          <a:p>
            <a:pPr lvl="1">
              <a:lnSpc>
                <a:spcPct val="90000"/>
              </a:lnSpc>
            </a:pPr>
            <a:endParaRPr lang="en-MY" sz="1100" dirty="0">
              <a:solidFill>
                <a:srgbClr val="EBEBEB"/>
              </a:solidFill>
            </a:endParaRPr>
          </a:p>
        </p:txBody>
      </p:sp>
      <p:sp>
        <p:nvSpPr>
          <p:cNvPr id="7" name="Oval 6">
            <a:extLst>
              <a:ext uri="{FF2B5EF4-FFF2-40B4-BE49-F238E27FC236}">
                <a16:creationId xmlns:a16="http://schemas.microsoft.com/office/drawing/2014/main" id="{02B63748-5F71-8A45-9D9F-EE2C76A34E0D}"/>
              </a:ext>
            </a:extLst>
          </p:cNvPr>
          <p:cNvSpPr/>
          <p:nvPr/>
        </p:nvSpPr>
        <p:spPr>
          <a:xfrm>
            <a:off x="5877992" y="5544602"/>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9617663"/>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48931" y="629266"/>
            <a:ext cx="4166510" cy="1622321"/>
          </a:xfrm>
        </p:spPr>
        <p:txBody>
          <a:bodyPr vert="horz" lIns="91440" tIns="45720" rIns="91440" bIns="45720" rtlCol="0" anchor="t">
            <a:normAutofit/>
          </a:bodyPr>
          <a:lstStyle/>
          <a:p>
            <a:r>
              <a:rPr lang="en-US" b="0" i="0" kern="1200">
                <a:solidFill>
                  <a:srgbClr val="EBEBEB"/>
                </a:solidFill>
                <a:latin typeface="+mj-lt"/>
                <a:ea typeface="+mj-ea"/>
                <a:cs typeface="+mj-cs"/>
              </a:rPr>
              <a:t>Outline</a:t>
            </a:r>
          </a:p>
        </p:txBody>
      </p:sp>
      <p:sp>
        <p:nvSpPr>
          <p:cNvPr id="14"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6" name="Freeform: Shape 15">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US"/>
          </a:p>
        </p:txBody>
      </p:sp>
      <p:sp>
        <p:nvSpPr>
          <p:cNvPr id="18" name="Rectangle 17">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648931" y="2438400"/>
            <a:ext cx="4166509" cy="3785419"/>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457200">
              <a:spcBef>
                <a:spcPts val="1000"/>
              </a:spcBef>
              <a:buClr>
                <a:schemeClr val="bg2">
                  <a:lumMod val="40000"/>
                  <a:lumOff val="60000"/>
                </a:schemeClr>
              </a:buClr>
              <a:buSzPct val="80000"/>
              <a:buFont typeface="Wingdings 3" charset="2"/>
              <a:buChar char=""/>
            </a:pPr>
            <a:r>
              <a:rPr lang="en-US">
                <a:solidFill>
                  <a:srgbClr val="EBEBEB"/>
                </a:solidFill>
              </a:rPr>
              <a:t>RESULTS</a:t>
            </a:r>
          </a:p>
          <a:p>
            <a:pPr defTabSz="457200">
              <a:spcBef>
                <a:spcPts val="1000"/>
              </a:spcBef>
              <a:buClr>
                <a:schemeClr val="bg2">
                  <a:lumMod val="40000"/>
                  <a:lumOff val="60000"/>
                </a:schemeClr>
              </a:buClr>
              <a:buSzPct val="80000"/>
              <a:buFont typeface="Wingdings 3" charset="2"/>
              <a:buChar char=""/>
            </a:pPr>
            <a:r>
              <a:rPr lang="en-US">
                <a:solidFill>
                  <a:srgbClr val="EBEBEB"/>
                </a:solidFill>
              </a:rPr>
              <a:t>       Predictive Analysis</a:t>
            </a:r>
          </a:p>
        </p:txBody>
      </p:sp>
      <p:sp>
        <p:nvSpPr>
          <p:cNvPr id="3" name="Content Placeholder 2">
            <a:extLst>
              <a:ext uri="{FF2B5EF4-FFF2-40B4-BE49-F238E27FC236}">
                <a16:creationId xmlns:a16="http://schemas.microsoft.com/office/drawing/2014/main" id="{DCA05393-84A6-864C-AC25-D8C720CE3900}"/>
              </a:ext>
            </a:extLst>
          </p:cNvPr>
          <p:cNvSpPr>
            <a:spLocks/>
          </p:cNvSpPr>
          <p:nvPr/>
        </p:nvSpPr>
        <p:spPr>
          <a:xfrm>
            <a:off x="6093992" y="2582901"/>
            <a:ext cx="5449889" cy="2499084"/>
          </a:xfrm>
          <a:prstGeom prst="rect">
            <a:avLst/>
          </a:prstGeom>
        </p:spPr>
        <p:txBody>
          <a:bodyPr>
            <a:normAutofit/>
          </a:bodyPr>
          <a:lstStyle/>
          <a:p>
            <a:pPr defTabSz="233172">
              <a:spcAft>
                <a:spcPts val="600"/>
              </a:spcAft>
            </a:pPr>
            <a:r>
              <a:rPr lang="en-US" sz="1224" kern="1200" dirty="0">
                <a:solidFill>
                  <a:schemeClr val="tx1"/>
                </a:solidFill>
                <a:latin typeface="+mn-lt"/>
                <a:ea typeface="+mn-ea"/>
                <a:cs typeface="+mn-cs"/>
              </a:rPr>
              <a:t>Putting the results of all 4 models side by side, we can see that they all share the same accuracy score and confusion matrix when tested on the test set. </a:t>
            </a:r>
          </a:p>
          <a:p>
            <a:pPr defTabSz="233172">
              <a:spcAft>
                <a:spcPts val="600"/>
              </a:spcAft>
            </a:pPr>
            <a:r>
              <a:rPr lang="en-US" sz="1224" kern="1200" dirty="0">
                <a:solidFill>
                  <a:schemeClr val="tx1"/>
                </a:solidFill>
                <a:latin typeface="+mn-lt"/>
                <a:ea typeface="+mn-ea"/>
                <a:cs typeface="+mn-cs"/>
              </a:rPr>
              <a:t>Therefore, their </a:t>
            </a:r>
            <a:r>
              <a:rPr lang="en-US" sz="1224" kern="1200" dirty="0" err="1">
                <a:solidFill>
                  <a:schemeClr val="tx1"/>
                </a:solidFill>
                <a:latin typeface="+mn-lt"/>
                <a:ea typeface="+mn-ea"/>
                <a:cs typeface="+mn-cs"/>
              </a:rPr>
              <a:t>GridSearchCV</a:t>
            </a:r>
            <a:r>
              <a:rPr lang="en-US" sz="1224" kern="1200" dirty="0">
                <a:solidFill>
                  <a:schemeClr val="tx1"/>
                </a:solidFill>
                <a:latin typeface="+mn-lt"/>
                <a:ea typeface="+mn-ea"/>
                <a:cs typeface="+mn-cs"/>
              </a:rPr>
              <a:t> best scores are used to rank them instead. Based on the </a:t>
            </a:r>
            <a:r>
              <a:rPr lang="en-US" sz="1224" kern="1200" dirty="0" err="1">
                <a:solidFill>
                  <a:schemeClr val="tx1"/>
                </a:solidFill>
                <a:latin typeface="+mn-lt"/>
                <a:ea typeface="+mn-ea"/>
                <a:cs typeface="+mn-cs"/>
              </a:rPr>
              <a:t>GridSearchCV</a:t>
            </a:r>
            <a:r>
              <a:rPr lang="en-US" sz="1224" kern="1200" dirty="0">
                <a:solidFill>
                  <a:schemeClr val="tx1"/>
                </a:solidFill>
                <a:latin typeface="+mn-lt"/>
                <a:ea typeface="+mn-ea"/>
                <a:cs typeface="+mn-cs"/>
              </a:rPr>
              <a:t> best scores, the models are ranked in the following order with the first being the best and the last one being the worst:</a:t>
            </a:r>
          </a:p>
          <a:p>
            <a:pPr marL="408051" lvl="1" indent="-174879" defTabSz="233172">
              <a:spcAft>
                <a:spcPts val="600"/>
              </a:spcAft>
              <a:buFont typeface="+mj-lt"/>
              <a:buAutoNum type="arabicPeriod"/>
            </a:pPr>
            <a:r>
              <a:rPr lang="en-MY" sz="1020" kern="1200" dirty="0">
                <a:solidFill>
                  <a:schemeClr val="tx1"/>
                </a:solidFill>
                <a:latin typeface="+mn-lt"/>
                <a:ea typeface="+mn-ea"/>
                <a:cs typeface="+mn-cs"/>
              </a:rPr>
              <a:t>Decision</a:t>
            </a:r>
            <a:r>
              <a:rPr lang="en-MY" sz="918" kern="1200" dirty="0">
                <a:solidFill>
                  <a:schemeClr val="tx1"/>
                </a:solidFill>
                <a:latin typeface="+mn-lt"/>
                <a:ea typeface="+mn-ea"/>
                <a:cs typeface="+mn-cs"/>
              </a:rPr>
              <a:t> tree (</a:t>
            </a:r>
            <a:r>
              <a:rPr lang="en-MY" sz="918" kern="1200" dirty="0" err="1">
                <a:solidFill>
                  <a:schemeClr val="tx1"/>
                </a:solidFill>
                <a:latin typeface="+mn-lt"/>
                <a:ea typeface="+mn-ea"/>
                <a:cs typeface="+mn-cs"/>
              </a:rPr>
              <a:t>GridSearchCV</a:t>
            </a:r>
            <a:r>
              <a:rPr lang="en-MY" sz="918" kern="1200" dirty="0">
                <a:solidFill>
                  <a:schemeClr val="tx1"/>
                </a:solidFill>
                <a:latin typeface="+mn-lt"/>
                <a:ea typeface="+mn-ea"/>
                <a:cs typeface="+mn-cs"/>
              </a:rPr>
              <a:t> best score: 0.8892857142857142) </a:t>
            </a:r>
          </a:p>
          <a:p>
            <a:pPr marL="408051" lvl="1" indent="-174879" defTabSz="233172">
              <a:spcAft>
                <a:spcPts val="600"/>
              </a:spcAft>
              <a:buFont typeface="+mj-lt"/>
              <a:buAutoNum type="arabicPeriod"/>
            </a:pPr>
            <a:r>
              <a:rPr lang="en-MY" sz="918" kern="1200" dirty="0">
                <a:solidFill>
                  <a:schemeClr val="tx1"/>
                </a:solidFill>
                <a:latin typeface="+mn-lt"/>
                <a:ea typeface="+mn-ea"/>
                <a:cs typeface="+mn-cs"/>
              </a:rPr>
              <a:t>K nearest </a:t>
            </a:r>
            <a:r>
              <a:rPr lang="en-MY" sz="918" kern="1200" dirty="0" err="1">
                <a:solidFill>
                  <a:schemeClr val="tx1"/>
                </a:solidFill>
                <a:latin typeface="+mn-lt"/>
                <a:ea typeface="+mn-ea"/>
                <a:cs typeface="+mn-cs"/>
              </a:rPr>
              <a:t>neighbors</a:t>
            </a:r>
            <a:r>
              <a:rPr lang="en-MY" sz="918" kern="1200" dirty="0">
                <a:solidFill>
                  <a:schemeClr val="tx1"/>
                </a:solidFill>
                <a:latin typeface="+mn-lt"/>
                <a:ea typeface="+mn-ea"/>
                <a:cs typeface="+mn-cs"/>
              </a:rPr>
              <a:t>, KNN (</a:t>
            </a:r>
            <a:r>
              <a:rPr lang="en-MY" sz="918" kern="1200" dirty="0" err="1">
                <a:solidFill>
                  <a:schemeClr val="tx1"/>
                </a:solidFill>
                <a:latin typeface="+mn-lt"/>
                <a:ea typeface="+mn-ea"/>
                <a:cs typeface="+mn-cs"/>
              </a:rPr>
              <a:t>GridSearchCV</a:t>
            </a:r>
            <a:r>
              <a:rPr lang="en-MY" sz="918" kern="1200" dirty="0">
                <a:solidFill>
                  <a:schemeClr val="tx1"/>
                </a:solidFill>
                <a:latin typeface="+mn-lt"/>
                <a:ea typeface="+mn-ea"/>
                <a:cs typeface="+mn-cs"/>
              </a:rPr>
              <a:t> best score:</a:t>
            </a:r>
            <a:r>
              <a:rPr lang="en-US" sz="918" kern="1200" dirty="0">
                <a:solidFill>
                  <a:schemeClr val="tx1"/>
                </a:solidFill>
                <a:latin typeface="+mn-lt"/>
                <a:ea typeface="+mn-ea"/>
                <a:cs typeface="+mn-cs"/>
              </a:rPr>
              <a:t> </a:t>
            </a:r>
            <a:r>
              <a:rPr lang="en-MY" sz="918" kern="1200" dirty="0">
                <a:solidFill>
                  <a:schemeClr val="tx1"/>
                </a:solidFill>
                <a:latin typeface="+mn-lt"/>
                <a:ea typeface="+mn-ea"/>
                <a:cs typeface="+mn-cs"/>
              </a:rPr>
              <a:t>0.8482142857142858)</a:t>
            </a:r>
          </a:p>
          <a:p>
            <a:pPr marL="408051" lvl="1" indent="-174879" defTabSz="233172">
              <a:spcAft>
                <a:spcPts val="600"/>
              </a:spcAft>
              <a:buFont typeface="+mj-lt"/>
              <a:buAutoNum type="arabicPeriod"/>
            </a:pPr>
            <a:r>
              <a:rPr lang="en-MY" sz="918" kern="1200" dirty="0">
                <a:solidFill>
                  <a:schemeClr val="tx1"/>
                </a:solidFill>
                <a:latin typeface="+mn-lt"/>
                <a:ea typeface="+mn-ea"/>
                <a:cs typeface="+mn-cs"/>
              </a:rPr>
              <a:t>Support vector machine, SVM (</a:t>
            </a:r>
            <a:r>
              <a:rPr lang="en-MY" sz="918" kern="1200" dirty="0" err="1">
                <a:solidFill>
                  <a:schemeClr val="tx1"/>
                </a:solidFill>
                <a:latin typeface="+mn-lt"/>
                <a:ea typeface="+mn-ea"/>
                <a:cs typeface="+mn-cs"/>
              </a:rPr>
              <a:t>GridSearchCV</a:t>
            </a:r>
            <a:r>
              <a:rPr lang="en-MY" sz="918" kern="1200" dirty="0">
                <a:solidFill>
                  <a:schemeClr val="tx1"/>
                </a:solidFill>
                <a:latin typeface="+mn-lt"/>
                <a:ea typeface="+mn-ea"/>
                <a:cs typeface="+mn-cs"/>
              </a:rPr>
              <a:t> best score: 0.8482142857142856)</a:t>
            </a:r>
          </a:p>
          <a:p>
            <a:pPr marL="408051" lvl="1" indent="-174879" defTabSz="233172">
              <a:spcAft>
                <a:spcPts val="600"/>
              </a:spcAft>
              <a:buFont typeface="+mj-lt"/>
              <a:buAutoNum type="arabicPeriod"/>
            </a:pPr>
            <a:r>
              <a:rPr lang="en-MY" sz="918" kern="1200" dirty="0">
                <a:solidFill>
                  <a:schemeClr val="tx1"/>
                </a:solidFill>
                <a:latin typeface="+mn-lt"/>
                <a:ea typeface="+mn-ea"/>
                <a:cs typeface="+mn-cs"/>
              </a:rPr>
              <a:t>Logistic regression (</a:t>
            </a:r>
            <a:r>
              <a:rPr lang="en-MY" sz="918" kern="1200" dirty="0" err="1">
                <a:solidFill>
                  <a:schemeClr val="tx1"/>
                </a:solidFill>
                <a:latin typeface="+mn-lt"/>
                <a:ea typeface="+mn-ea"/>
                <a:cs typeface="+mn-cs"/>
              </a:rPr>
              <a:t>GridSearchCV</a:t>
            </a:r>
            <a:r>
              <a:rPr lang="en-MY" sz="918" kern="1200" dirty="0">
                <a:solidFill>
                  <a:schemeClr val="tx1"/>
                </a:solidFill>
                <a:latin typeface="+mn-lt"/>
                <a:ea typeface="+mn-ea"/>
                <a:cs typeface="+mn-cs"/>
              </a:rPr>
              <a:t> best score: 0.8464285714285713)</a:t>
            </a:r>
          </a:p>
          <a:p>
            <a:pPr marL="800100" lvl="1" indent="-342900">
              <a:spcAft>
                <a:spcPts val="600"/>
              </a:spcAft>
              <a:buFont typeface="+mj-lt"/>
              <a:buAutoNum type="arabicPeriod"/>
            </a:pPr>
            <a:endParaRPr lang="en-MY" sz="1800" dirty="0"/>
          </a:p>
        </p:txBody>
      </p:sp>
      <p:sp>
        <p:nvSpPr>
          <p:cNvPr id="7" name="Oval 6">
            <a:extLst>
              <a:ext uri="{FF2B5EF4-FFF2-40B4-BE49-F238E27FC236}">
                <a16:creationId xmlns:a16="http://schemas.microsoft.com/office/drawing/2014/main" id="{02B63748-5F71-8A45-9D9F-EE2C76A34E0D}"/>
              </a:ext>
            </a:extLst>
          </p:cNvPr>
          <p:cNvSpPr/>
          <p:nvPr/>
        </p:nvSpPr>
        <p:spPr>
          <a:xfrm>
            <a:off x="6155140" y="1776011"/>
            <a:ext cx="223891" cy="223891"/>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33172">
              <a:spcAft>
                <a:spcPts val="600"/>
              </a:spcAft>
            </a:pPr>
            <a:r>
              <a:rPr lang="en-US" sz="918" kern="1200">
                <a:solidFill>
                  <a:schemeClr val="lt1"/>
                </a:solidFill>
                <a:latin typeface="+mn-lt"/>
                <a:ea typeface="+mn-ea"/>
                <a:cs typeface="+mn-cs"/>
              </a:rPr>
              <a:t>5</a:t>
            </a:r>
            <a:endParaRPr lang="en-US"/>
          </a:p>
        </p:txBody>
      </p:sp>
    </p:spTree>
    <p:extLst>
      <p:ext uri="{BB962C8B-B14F-4D97-AF65-F5344CB8AC3E}">
        <p14:creationId xmlns:p14="http://schemas.microsoft.com/office/powerpoint/2010/main" val="1846842058"/>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48930" y="629266"/>
            <a:ext cx="6188190" cy="1622321"/>
          </a:xfrm>
        </p:spPr>
        <p:txBody>
          <a:bodyPr>
            <a:normAutofit/>
          </a:bodyPr>
          <a:lstStyle/>
          <a:p>
            <a:r>
              <a:rPr lang="en-US" b="1" dirty="0">
                <a:solidFill>
                  <a:srgbClr val="EBEBEB"/>
                </a:solidFill>
                <a:latin typeface="Tw Cen MT Condensed" panose="020B0606020104020203" pitchFamily="34" charset="77"/>
              </a:rPr>
              <a:t>DISCUSSION</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648930" y="2438400"/>
            <a:ext cx="6188189" cy="3785419"/>
          </a:xfrm>
        </p:spPr>
        <p:txBody>
          <a:bodyPr>
            <a:normAutofit/>
          </a:bodyPr>
          <a:lstStyle/>
          <a:p>
            <a:pPr>
              <a:lnSpc>
                <a:spcPct val="90000"/>
              </a:lnSpc>
            </a:pPr>
            <a:r>
              <a:rPr lang="en-US" sz="1700" dirty="0">
                <a:solidFill>
                  <a:srgbClr val="FFFFFF"/>
                </a:solidFill>
              </a:rPr>
              <a:t>From the data visualization section, we can see that some features may have correlation with the mission outcome in several ways. For example, </a:t>
            </a:r>
            <a:r>
              <a:rPr lang="en-MY" sz="1700" dirty="0">
                <a:solidFill>
                  <a:srgbClr val="FFFFFF"/>
                </a:solidFill>
              </a:rPr>
              <a:t>with heavy payloads the successful landing or positive landing rate are more for orbit types Polar, LEO and ISS. However, for GTO, we cannot distinguish this well as both positive landing rate and negative landing(unsuccessful mission) are both there here.</a:t>
            </a:r>
          </a:p>
          <a:p>
            <a:pPr>
              <a:lnSpc>
                <a:spcPct val="90000"/>
              </a:lnSpc>
            </a:pPr>
            <a:r>
              <a:rPr lang="en-MY" sz="1700" dirty="0">
                <a:solidFill>
                  <a:srgbClr val="FFFFFF"/>
                </a:solidFill>
              </a:rPr>
              <a:t>Therefore, each feature may have a certain impact on the final mission outcome. The exact ways of how each of these features impact the mission outcome are difficult to decipher. However, we can use some machine learning algorithms to learn the pattern of the past data and predict whether a mission will be successful or not based on the given features.</a:t>
            </a:r>
          </a:p>
          <a:p>
            <a:pPr>
              <a:lnSpc>
                <a:spcPct val="90000"/>
              </a:lnSpc>
            </a:pPr>
            <a:endParaRPr lang="en-MY" sz="1700" dirty="0">
              <a:solidFill>
                <a:srgbClr val="FFFFFF"/>
              </a:solidFill>
            </a:endParaRPr>
          </a:p>
        </p:txBody>
      </p:sp>
      <p:sp>
        <p:nvSpPr>
          <p:cNvPr id="14"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8" name="Picture 7">
            <a:extLst>
              <a:ext uri="{FF2B5EF4-FFF2-40B4-BE49-F238E27FC236}">
                <a16:creationId xmlns:a16="http://schemas.microsoft.com/office/drawing/2014/main" id="{6C1B3556-F491-C2B8-6EEF-C4FFB81BDFE2}"/>
              </a:ext>
            </a:extLst>
          </p:cNvPr>
          <p:cNvPicPr>
            <a:picLocks noChangeAspect="1"/>
          </p:cNvPicPr>
          <p:nvPr/>
        </p:nvPicPr>
        <p:blipFill>
          <a:blip r:embed="rId3"/>
          <a:srcRect l="25021" r="34269"/>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4138664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5411931" y="452718"/>
            <a:ext cx="4638903" cy="1400530"/>
          </a:xfrm>
        </p:spPr>
        <p:txBody>
          <a:bodyPr>
            <a:normAutofit/>
          </a:bodyPr>
          <a:lstStyle/>
          <a:p>
            <a:r>
              <a:rPr lang="en-US" b="1">
                <a:latin typeface="Tw Cen MT Condensed" panose="020B0606020104020203" pitchFamily="34" charset="77"/>
              </a:rPr>
              <a:t>CONCLUSION</a:t>
            </a:r>
          </a:p>
        </p:txBody>
      </p:sp>
      <p:sp>
        <p:nvSpPr>
          <p:cNvPr id="14"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8375" y="-1573"/>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8" name="Picture 7" descr="Yellow paper aeroplane flying the opposite way as many grey paper aeroplanes">
            <a:extLst>
              <a:ext uri="{FF2B5EF4-FFF2-40B4-BE49-F238E27FC236}">
                <a16:creationId xmlns:a16="http://schemas.microsoft.com/office/drawing/2014/main" id="{4F2BAB3B-CB11-851F-2570-BE9C31189990}"/>
              </a:ext>
            </a:extLst>
          </p:cNvPr>
          <p:cNvPicPr>
            <a:picLocks noChangeAspect="1"/>
          </p:cNvPicPr>
          <p:nvPr/>
        </p:nvPicPr>
        <p:blipFill>
          <a:blip r:embed="rId3"/>
          <a:srcRect l="14839" r="36756" b="-1"/>
          <a:stretch/>
        </p:blipFill>
        <p:spPr>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
        <p:nvSpPr>
          <p:cNvPr id="16" name="Rectangle 15">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5410950" y="2052918"/>
            <a:ext cx="4638903" cy="4195481"/>
          </a:xfrm>
        </p:spPr>
        <p:txBody>
          <a:bodyPr>
            <a:normAutofit/>
          </a:bodyPr>
          <a:lstStyle/>
          <a:p>
            <a:pPr>
              <a:lnSpc>
                <a:spcPct val="90000"/>
              </a:lnSpc>
            </a:pPr>
            <a:r>
              <a:rPr lang="en-MY" sz="1300" dirty="0"/>
              <a:t>In this project, we try to predict if the first stage of a given Falcon 9 launch will land in order to determine the cost of a launch.</a:t>
            </a:r>
          </a:p>
          <a:p>
            <a:pPr>
              <a:lnSpc>
                <a:spcPct val="90000"/>
              </a:lnSpc>
            </a:pPr>
            <a:r>
              <a:rPr lang="en-MY" sz="1300" dirty="0"/>
              <a:t>Each feature of a Falcon 9 launch, such as its payload mass or orbit type, may affect the mission outcome in a certain way. </a:t>
            </a:r>
          </a:p>
          <a:p>
            <a:pPr>
              <a:lnSpc>
                <a:spcPct val="90000"/>
              </a:lnSpc>
            </a:pPr>
            <a:r>
              <a:rPr lang="en-MY" sz="1300" dirty="0"/>
              <a:t>Several machine learning algorithms are employed to learn the patterns of past Falcon 9 launch data to produce predictive models that can be used to predict the outcome of a Falcon 9 launch.</a:t>
            </a:r>
          </a:p>
          <a:p>
            <a:pPr>
              <a:lnSpc>
                <a:spcPct val="90000"/>
              </a:lnSpc>
            </a:pPr>
            <a:r>
              <a:rPr lang="en-MY" sz="1300" dirty="0"/>
              <a:t>The predictive model produced by decision tree algorithm performed the best among the 4 machine learning algorithms employed. </a:t>
            </a:r>
            <a:endParaRPr lang="en-US" sz="1300" dirty="0"/>
          </a:p>
          <a:p>
            <a:pPr lvl="1">
              <a:lnSpc>
                <a:spcPct val="90000"/>
              </a:lnSpc>
            </a:pPr>
            <a:endParaRPr lang="en-US" sz="1300" dirty="0"/>
          </a:p>
          <a:p>
            <a:pPr>
              <a:lnSpc>
                <a:spcPct val="90000"/>
              </a:lnSpc>
            </a:pPr>
            <a:endParaRPr lang="en-US" sz="1300" dirty="0"/>
          </a:p>
          <a:p>
            <a:pPr lvl="1">
              <a:lnSpc>
                <a:spcPct val="90000"/>
              </a:lnSpc>
            </a:pPr>
            <a:endParaRPr lang="en-US" sz="1300" dirty="0"/>
          </a:p>
        </p:txBody>
      </p:sp>
    </p:spTree>
    <p:extLst>
      <p:ext uri="{BB962C8B-B14F-4D97-AF65-F5344CB8AC3E}">
        <p14:creationId xmlns:p14="http://schemas.microsoft.com/office/powerpoint/2010/main" val="3127404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7AEA421-5F29-4BA7-9360-2501B5987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7" name="Freeform 7">
            <a:extLst>
              <a:ext uri="{FF2B5EF4-FFF2-40B4-BE49-F238E27FC236}">
                <a16:creationId xmlns:a16="http://schemas.microsoft.com/office/drawing/2014/main" id="{9348F0CB-4904-4DEF-BDD4-ADEC2DCC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48930" y="629267"/>
            <a:ext cx="9252154" cy="1016654"/>
          </a:xfrm>
        </p:spPr>
        <p:txBody>
          <a:bodyPr>
            <a:normAutofit/>
          </a:bodyPr>
          <a:lstStyle/>
          <a:p>
            <a:r>
              <a:rPr lang="en-US" b="1" dirty="0">
                <a:solidFill>
                  <a:srgbClr val="EBEBEB"/>
                </a:solidFill>
                <a:latin typeface="Tw Cen MT Condensed" panose="020B0606020104020203" pitchFamily="34" charset="77"/>
              </a:rPr>
              <a:t>EXECUTIVE SUMMARY</a:t>
            </a:r>
          </a:p>
        </p:txBody>
      </p:sp>
      <p:sp>
        <p:nvSpPr>
          <p:cNvPr id="19" name="Rectangle 18">
            <a:extLst>
              <a:ext uri="{FF2B5EF4-FFF2-40B4-BE49-F238E27FC236}">
                <a16:creationId xmlns:a16="http://schemas.microsoft.com/office/drawing/2014/main" id="{1583E1B8-79B3-49BB-8704-58E4AB1AF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Freeform: Shape 20">
            <a:extLst>
              <a:ext uri="{FF2B5EF4-FFF2-40B4-BE49-F238E27FC236}">
                <a16:creationId xmlns:a16="http://schemas.microsoft.com/office/drawing/2014/main" id="{7BB34D5F-2B87-438E-8236-69C6068D4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txBody>
          <a:bodyPr/>
          <a:lstStyle/>
          <a:p>
            <a:endParaRPr lang="en-US"/>
          </a:p>
        </p:txBody>
      </p:sp>
      <p:graphicFrame>
        <p:nvGraphicFramePr>
          <p:cNvPr id="10" name="Content Placeholder 2">
            <a:extLst>
              <a:ext uri="{FF2B5EF4-FFF2-40B4-BE49-F238E27FC236}">
                <a16:creationId xmlns:a16="http://schemas.microsoft.com/office/drawing/2014/main" id="{C2315B30-8B25-6AF8-3D25-FFCD5E50C153}"/>
              </a:ext>
            </a:extLst>
          </p:cNvPr>
          <p:cNvGraphicFramePr>
            <a:graphicFrameLocks noGrp="1"/>
          </p:cNvGraphicFramePr>
          <p:nvPr>
            <p:ph idx="1"/>
            <p:extLst>
              <p:ext uri="{D42A27DB-BD31-4B8C-83A1-F6EECF244321}">
                <p14:modId xmlns:p14="http://schemas.microsoft.com/office/powerpoint/2010/main" val="1485497190"/>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84047773"/>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48930" y="629266"/>
            <a:ext cx="6188190" cy="770909"/>
          </a:xfrm>
        </p:spPr>
        <p:txBody>
          <a:bodyPr>
            <a:normAutofit/>
          </a:bodyPr>
          <a:lstStyle/>
          <a:p>
            <a:r>
              <a:rPr lang="en-US" b="1" dirty="0">
                <a:solidFill>
                  <a:srgbClr val="EBEBEB"/>
                </a:solidFill>
                <a:latin typeface="Tw Cen MT Condensed" panose="020B0606020104020203" pitchFamily="34" charset="77"/>
              </a:rPr>
              <a:t>INTRODUCTION</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344130" y="1816931"/>
            <a:ext cx="6188189" cy="3785419"/>
          </a:xfrm>
        </p:spPr>
        <p:txBody>
          <a:bodyPr>
            <a:normAutofit/>
          </a:bodyPr>
          <a:lstStyle/>
          <a:p>
            <a:r>
              <a:rPr lang="en-US" sz="1200" dirty="0"/>
              <a:t>In this capstone project, we aim to predict whether the Falcon 9 first stage will land successfully. SpaceX offers Falcon 9 rocket launches at a cost of $62 million, significantly lower than other providers, who charge upwards of $165 million per launch. This cost difference is largely due to SpaceX's ability to reuse the first stage of the rocket. If we can predict whether the first stage will land successfully, we can better estimate the cost of a launch. This information can be valuable for alternative companies seeking to bid against SpaceX for rocket launches. Most unsuccessful landings are intentional, with SpaceX sometimes opting for controlled ocean landings.</a:t>
            </a:r>
          </a:p>
          <a:p>
            <a:r>
              <a:rPr lang="en-US" sz="1200" b="1" dirty="0"/>
              <a:t>Main Question:</a:t>
            </a:r>
            <a:br>
              <a:rPr lang="en-US" sz="1200" dirty="0"/>
            </a:br>
            <a:r>
              <a:rPr lang="en-US" sz="1200" dirty="0"/>
              <a:t>For a given set of features about a Falcon 9 rocket launch, including payload mass, orbit type, launch site, etc., will the first stage of the rocket land successfully?</a:t>
            </a:r>
          </a:p>
          <a:p>
            <a:pPr lvl="1">
              <a:lnSpc>
                <a:spcPct val="90000"/>
              </a:lnSpc>
            </a:pPr>
            <a:endParaRPr lang="en-US" sz="1300" dirty="0">
              <a:solidFill>
                <a:srgbClr val="FFFFFF"/>
              </a:solidFill>
            </a:endParaRPr>
          </a:p>
          <a:p>
            <a:pPr>
              <a:lnSpc>
                <a:spcPct val="90000"/>
              </a:lnSpc>
            </a:pPr>
            <a:endParaRPr lang="en-US" sz="1300" dirty="0">
              <a:solidFill>
                <a:srgbClr val="FFFFFF"/>
              </a:solidFill>
            </a:endParaRPr>
          </a:p>
          <a:p>
            <a:pPr lvl="1">
              <a:lnSpc>
                <a:spcPct val="90000"/>
              </a:lnSpc>
            </a:pPr>
            <a:endParaRPr lang="en-US" sz="1300" dirty="0">
              <a:solidFill>
                <a:srgbClr val="FFFFFF"/>
              </a:solidFill>
            </a:endParaRPr>
          </a:p>
        </p:txBody>
      </p:sp>
      <p:sp>
        <p:nvSpPr>
          <p:cNvPr id="14"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8" name="Picture 7" descr="Rocket launch">
            <a:extLst>
              <a:ext uri="{FF2B5EF4-FFF2-40B4-BE49-F238E27FC236}">
                <a16:creationId xmlns:a16="http://schemas.microsoft.com/office/drawing/2014/main" id="{84BD45E9-82A1-8D99-930C-747091931702}"/>
              </a:ext>
            </a:extLst>
          </p:cNvPr>
          <p:cNvPicPr>
            <a:picLocks noChangeAspect="1"/>
          </p:cNvPicPr>
          <p:nvPr/>
        </p:nvPicPr>
        <p:blipFill>
          <a:blip r:embed="rId3"/>
          <a:srcRect l="39539" r="12152" b="-2"/>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3899034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5411931" y="452718"/>
            <a:ext cx="4638903" cy="1400530"/>
          </a:xfrm>
        </p:spPr>
        <p:txBody>
          <a:bodyPr>
            <a:normAutofit/>
          </a:bodyPr>
          <a:lstStyle/>
          <a:p>
            <a:r>
              <a:rPr lang="en-US" b="1" dirty="0">
                <a:latin typeface="Tw Cen MT Condensed" panose="020B0606020104020203" pitchFamily="34" charset="77"/>
              </a:rPr>
              <a:t>METHODOLOGY </a:t>
            </a:r>
          </a:p>
        </p:txBody>
      </p:sp>
      <p:sp>
        <p:nvSpPr>
          <p:cNvPr id="14"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8375" y="-1573"/>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8" name="Picture 7" descr="Abstract background of data">
            <a:extLst>
              <a:ext uri="{FF2B5EF4-FFF2-40B4-BE49-F238E27FC236}">
                <a16:creationId xmlns:a16="http://schemas.microsoft.com/office/drawing/2014/main" id="{87EAE860-80C4-EF9C-9988-249CEAC1AD61}"/>
              </a:ext>
            </a:extLst>
          </p:cNvPr>
          <p:cNvPicPr>
            <a:picLocks noChangeAspect="1"/>
          </p:cNvPicPr>
          <p:nvPr/>
        </p:nvPicPr>
        <p:blipFill>
          <a:blip r:embed="rId3"/>
          <a:srcRect l="25396" r="33814"/>
          <a:stretch/>
        </p:blipFill>
        <p:spPr>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
        <p:nvSpPr>
          <p:cNvPr id="16" name="Rectangle 15">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5197186" y="1501933"/>
            <a:ext cx="4638903" cy="4195481"/>
          </a:xfrm>
        </p:spPr>
        <p:txBody>
          <a:bodyPr>
            <a:normAutofit/>
          </a:bodyPr>
          <a:lstStyle/>
          <a:p>
            <a:pPr>
              <a:lnSpc>
                <a:spcPct val="90000"/>
              </a:lnSpc>
            </a:pPr>
            <a:r>
              <a:rPr lang="en-US" sz="1000" dirty="0"/>
              <a:t>The overall methodology includes:</a:t>
            </a:r>
          </a:p>
          <a:p>
            <a:pPr marL="914400" lvl="1" indent="-457200">
              <a:lnSpc>
                <a:spcPct val="90000"/>
              </a:lnSpc>
              <a:buFont typeface="+mj-lt"/>
              <a:buAutoNum type="arabicPeriod"/>
            </a:pPr>
            <a:r>
              <a:rPr lang="en-US" sz="1000" dirty="0"/>
              <a:t>Data collection, wrangling, and formatting, using:</a:t>
            </a:r>
          </a:p>
          <a:p>
            <a:pPr lvl="2">
              <a:lnSpc>
                <a:spcPct val="90000"/>
              </a:lnSpc>
            </a:pPr>
            <a:r>
              <a:rPr lang="en-US" sz="1000" dirty="0"/>
              <a:t>SpaceX API</a:t>
            </a:r>
          </a:p>
          <a:p>
            <a:pPr lvl="2">
              <a:lnSpc>
                <a:spcPct val="90000"/>
              </a:lnSpc>
            </a:pPr>
            <a:r>
              <a:rPr lang="en-US" sz="1000" dirty="0"/>
              <a:t>Web scraping</a:t>
            </a:r>
          </a:p>
          <a:p>
            <a:pPr marL="914400" lvl="1" indent="-457200">
              <a:lnSpc>
                <a:spcPct val="90000"/>
              </a:lnSpc>
              <a:buFont typeface="+mj-lt"/>
              <a:buAutoNum type="arabicPeriod"/>
            </a:pPr>
            <a:r>
              <a:rPr lang="en-US" sz="1000" dirty="0"/>
              <a:t>Exploratory data analysis (EDA), using:</a:t>
            </a:r>
          </a:p>
          <a:p>
            <a:pPr lvl="2">
              <a:lnSpc>
                <a:spcPct val="90000"/>
              </a:lnSpc>
            </a:pPr>
            <a:r>
              <a:rPr lang="en-US" sz="1000" dirty="0"/>
              <a:t>Pandas and NumPy </a:t>
            </a:r>
          </a:p>
          <a:p>
            <a:pPr lvl="2">
              <a:lnSpc>
                <a:spcPct val="90000"/>
              </a:lnSpc>
            </a:pPr>
            <a:r>
              <a:rPr lang="en-US" sz="1000" dirty="0"/>
              <a:t>SQL</a:t>
            </a:r>
          </a:p>
          <a:p>
            <a:pPr marL="914400" lvl="1" indent="-457200">
              <a:lnSpc>
                <a:spcPct val="90000"/>
              </a:lnSpc>
              <a:buFont typeface="+mj-lt"/>
              <a:buAutoNum type="arabicPeriod"/>
            </a:pPr>
            <a:r>
              <a:rPr lang="en-US" sz="1000" dirty="0"/>
              <a:t>Data visualization, using:</a:t>
            </a:r>
          </a:p>
          <a:p>
            <a:pPr lvl="2">
              <a:lnSpc>
                <a:spcPct val="90000"/>
              </a:lnSpc>
            </a:pPr>
            <a:r>
              <a:rPr lang="en-US" sz="1000" dirty="0"/>
              <a:t>Matplotlib and Seaborn</a:t>
            </a:r>
          </a:p>
          <a:p>
            <a:pPr lvl="2">
              <a:lnSpc>
                <a:spcPct val="90000"/>
              </a:lnSpc>
            </a:pPr>
            <a:r>
              <a:rPr lang="en-US" sz="1000" dirty="0"/>
              <a:t>Folium</a:t>
            </a:r>
          </a:p>
          <a:p>
            <a:pPr lvl="2">
              <a:lnSpc>
                <a:spcPct val="90000"/>
              </a:lnSpc>
            </a:pPr>
            <a:r>
              <a:rPr lang="en-US" sz="1000" dirty="0"/>
              <a:t>Dash</a:t>
            </a:r>
          </a:p>
          <a:p>
            <a:pPr marL="914400" lvl="1" indent="-457200">
              <a:lnSpc>
                <a:spcPct val="90000"/>
              </a:lnSpc>
              <a:buFont typeface="+mj-lt"/>
              <a:buAutoNum type="arabicPeriod"/>
            </a:pPr>
            <a:r>
              <a:rPr lang="en-US" sz="1000" dirty="0"/>
              <a:t>Machine learning prediction, using</a:t>
            </a:r>
          </a:p>
          <a:p>
            <a:pPr lvl="2">
              <a:lnSpc>
                <a:spcPct val="90000"/>
              </a:lnSpc>
            </a:pPr>
            <a:r>
              <a:rPr lang="en-US" sz="1000" dirty="0"/>
              <a:t>Logistic regression</a:t>
            </a:r>
          </a:p>
          <a:p>
            <a:pPr lvl="2">
              <a:lnSpc>
                <a:spcPct val="90000"/>
              </a:lnSpc>
            </a:pPr>
            <a:r>
              <a:rPr lang="en-US" sz="1000" dirty="0"/>
              <a:t>Support vector machine (SVM)</a:t>
            </a:r>
          </a:p>
          <a:p>
            <a:pPr lvl="2">
              <a:lnSpc>
                <a:spcPct val="90000"/>
              </a:lnSpc>
            </a:pPr>
            <a:r>
              <a:rPr lang="en-US" sz="1000" dirty="0"/>
              <a:t>Decision tree</a:t>
            </a:r>
          </a:p>
          <a:p>
            <a:pPr lvl="2">
              <a:lnSpc>
                <a:spcPct val="90000"/>
              </a:lnSpc>
            </a:pPr>
            <a:r>
              <a:rPr lang="en-US" sz="1000" dirty="0"/>
              <a:t>K-nearest neighbors (KNN)</a:t>
            </a:r>
          </a:p>
          <a:p>
            <a:pPr lvl="2">
              <a:lnSpc>
                <a:spcPct val="90000"/>
              </a:lnSpc>
            </a:pPr>
            <a:endParaRPr lang="en-US" sz="1000" dirty="0"/>
          </a:p>
          <a:p>
            <a:pPr lvl="1">
              <a:lnSpc>
                <a:spcPct val="90000"/>
              </a:lnSpc>
            </a:pPr>
            <a:endParaRPr lang="en-US" sz="1000" dirty="0"/>
          </a:p>
          <a:p>
            <a:pPr lvl="1">
              <a:lnSpc>
                <a:spcPct val="90000"/>
              </a:lnSpc>
            </a:pPr>
            <a:endParaRPr lang="en-US" sz="1000" dirty="0"/>
          </a:p>
          <a:p>
            <a:pPr>
              <a:lnSpc>
                <a:spcPct val="90000"/>
              </a:lnSpc>
            </a:pPr>
            <a:endParaRPr lang="en-US" sz="1000" dirty="0"/>
          </a:p>
          <a:p>
            <a:pPr lvl="1">
              <a:lnSpc>
                <a:spcPct val="90000"/>
              </a:lnSpc>
            </a:pPr>
            <a:endParaRPr lang="en-US" sz="1000" dirty="0"/>
          </a:p>
        </p:txBody>
      </p:sp>
    </p:spTree>
    <p:extLst>
      <p:ext uri="{BB962C8B-B14F-4D97-AF65-F5344CB8AC3E}">
        <p14:creationId xmlns:p14="http://schemas.microsoft.com/office/powerpoint/2010/main" val="3244792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48931" y="629266"/>
            <a:ext cx="4166510" cy="1622321"/>
          </a:xfrm>
        </p:spPr>
        <p:txBody>
          <a:bodyPr>
            <a:normAutofit/>
          </a:bodyPr>
          <a:lstStyle/>
          <a:p>
            <a:pPr>
              <a:lnSpc>
                <a:spcPct val="90000"/>
              </a:lnSpc>
            </a:pPr>
            <a:r>
              <a:rPr lang="en-US" sz="3300" b="1" dirty="0">
                <a:solidFill>
                  <a:srgbClr val="EBEBEB"/>
                </a:solidFill>
                <a:latin typeface="Tw Cen MT Condensed" panose="020B0606020104020203" pitchFamily="34" charset="77"/>
              </a:rPr>
              <a:t>METHODOLOGY</a:t>
            </a:r>
          </a:p>
          <a:p>
            <a:pPr>
              <a:lnSpc>
                <a:spcPct val="90000"/>
              </a:lnSpc>
              <a:spcBef>
                <a:spcPts val="500"/>
              </a:spcBef>
            </a:pPr>
            <a:r>
              <a:rPr lang="en-US" sz="3300" b="1" dirty="0">
                <a:solidFill>
                  <a:srgbClr val="EBEBEB"/>
                </a:solidFill>
                <a:latin typeface="Tw Cen MT Condensed" panose="020B0606020104020203" pitchFamily="34" charset="77"/>
              </a:rPr>
              <a:t>       Data collection, wrangling, and formatting </a:t>
            </a:r>
          </a:p>
        </p:txBody>
      </p:sp>
      <p:sp>
        <p:nvSpPr>
          <p:cNvPr id="15"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7" name="Freeform: Shape 16">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US"/>
          </a:p>
        </p:txBody>
      </p:sp>
      <p:pic>
        <p:nvPicPr>
          <p:cNvPr id="8" name="Picture 7">
            <a:extLst>
              <a:ext uri="{FF2B5EF4-FFF2-40B4-BE49-F238E27FC236}">
                <a16:creationId xmlns:a16="http://schemas.microsoft.com/office/drawing/2014/main" id="{0ADAE0DC-976E-B14A-88E3-EFB06F37836A}"/>
              </a:ext>
            </a:extLst>
          </p:cNvPr>
          <p:cNvPicPr>
            <a:picLocks noChangeAspect="1"/>
          </p:cNvPicPr>
          <p:nvPr/>
        </p:nvPicPr>
        <p:blipFill>
          <a:blip r:embed="rId2"/>
          <a:stretch>
            <a:fillRect/>
          </a:stretch>
        </p:blipFill>
        <p:spPr>
          <a:xfrm>
            <a:off x="6093992" y="2972570"/>
            <a:ext cx="5449889" cy="912856"/>
          </a:xfrm>
          <a:prstGeom prst="rect">
            <a:avLst/>
          </a:prstGeom>
          <a:effectLst/>
        </p:spPr>
      </p:pic>
      <p:sp>
        <p:nvSpPr>
          <p:cNvPr id="19" name="Rectangle 18">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648931" y="2438400"/>
            <a:ext cx="4166509" cy="3785419"/>
          </a:xfrm>
        </p:spPr>
        <p:txBody>
          <a:bodyPr>
            <a:normAutofit/>
          </a:bodyPr>
          <a:lstStyle/>
          <a:p>
            <a:r>
              <a:rPr lang="en-US" sz="1200" dirty="0">
                <a:solidFill>
                  <a:schemeClr val="bg1"/>
                </a:solidFill>
              </a:rPr>
              <a:t>The data for this project is obtained using the SpaceX API, specifically from the endpoint </a:t>
            </a:r>
            <a:r>
              <a:rPr lang="en-US" sz="1200" dirty="0">
                <a:solidFill>
                  <a:schemeClr val="bg1"/>
                </a:solidFill>
                <a:hlinkClick r:id="rId3">
                  <a:extLst>
                    <a:ext uri="{A12FA001-AC4F-418D-AE19-62706E023703}">
                      <ahyp:hlinkClr xmlns:ahyp="http://schemas.microsoft.com/office/drawing/2018/hyperlinkcolor" val="tx"/>
                    </a:ext>
                  </a:extLst>
                </a:hlinkClick>
              </a:rPr>
              <a:t>https://api.spacexdata.com/v4/rockets/</a:t>
            </a:r>
            <a:r>
              <a:rPr lang="en-US" sz="1200" dirty="0">
                <a:solidFill>
                  <a:schemeClr val="bg1"/>
                </a:solidFill>
              </a:rPr>
              <a:t>. This API provides information on various types of rocket launches conducted by SpaceX. For this project, the data is filtered to include only Falcon 9 launches. Any missing values in the dataset are replaced with the mean of the respective columns. After processing, the dataset consists of 90 rows (instances) and 17 columns (features). The accompanying image shows the first few rows of the data.</a:t>
            </a:r>
          </a:p>
        </p:txBody>
      </p:sp>
    </p:spTree>
    <p:extLst>
      <p:ext uri="{BB962C8B-B14F-4D97-AF65-F5344CB8AC3E}">
        <p14:creationId xmlns:p14="http://schemas.microsoft.com/office/powerpoint/2010/main" val="2600051942"/>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44A11D1-6963-485E-86DE-760B07434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635223" y="629266"/>
            <a:ext cx="3116690" cy="5594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457200">
              <a:spcAft>
                <a:spcPts val="600"/>
              </a:spcAft>
            </a:pPr>
            <a:r>
              <a:rPr lang="en-US" b="0" i="0" kern="1200">
                <a:solidFill>
                  <a:srgbClr val="EBEBEB"/>
                </a:solidFill>
                <a:latin typeface="+mj-lt"/>
                <a:ea typeface="+mj-ea"/>
                <a:cs typeface="+mj-cs"/>
              </a:rPr>
              <a:t>METHODOLOGY</a:t>
            </a:r>
          </a:p>
          <a:p>
            <a:pPr defTabSz="457200">
              <a:spcAft>
                <a:spcPts val="600"/>
              </a:spcAft>
            </a:pPr>
            <a:r>
              <a:rPr lang="en-US" b="0" i="0" kern="1200">
                <a:solidFill>
                  <a:srgbClr val="EBEBEB"/>
                </a:solidFill>
                <a:latin typeface="+mj-lt"/>
                <a:ea typeface="+mj-ea"/>
                <a:cs typeface="+mj-cs"/>
              </a:rPr>
              <a:t>       Data collection, wrangling, and formatting </a:t>
            </a:r>
          </a:p>
        </p:txBody>
      </p:sp>
      <p:sp>
        <p:nvSpPr>
          <p:cNvPr id="14" name="Freeform 7">
            <a:extLst>
              <a:ext uri="{FF2B5EF4-FFF2-40B4-BE49-F238E27FC236}">
                <a16:creationId xmlns:a16="http://schemas.microsoft.com/office/drawing/2014/main" id="{93BDF132-E4EF-4CB3-9A12-1EB75E159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6" name="Freeform: Shape 15">
            <a:extLst>
              <a:ext uri="{FF2B5EF4-FFF2-40B4-BE49-F238E27FC236}">
                <a16:creationId xmlns:a16="http://schemas.microsoft.com/office/drawing/2014/main" id="{F8486D32-0A56-4407-A9D1-7AFC16946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ectangle 17">
            <a:extLst>
              <a:ext uri="{FF2B5EF4-FFF2-40B4-BE49-F238E27FC236}">
                <a16:creationId xmlns:a16="http://schemas.microsoft.com/office/drawing/2014/main" id="{B73FE0C2-11C7-466D-B4BA-0330484CD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5048452" y="1410458"/>
            <a:ext cx="6495847" cy="2589913"/>
          </a:xfrm>
        </p:spPr>
        <p:txBody>
          <a:bodyPr vert="horz" lIns="91440" tIns="45720" rIns="91440" bIns="45720" rtlCol="0">
            <a:normAutofit/>
          </a:bodyPr>
          <a:lstStyle/>
          <a:p>
            <a:pPr>
              <a:lnSpc>
                <a:spcPct val="90000"/>
              </a:lnSpc>
            </a:pPr>
            <a:r>
              <a:rPr lang="en-US" sz="1500" dirty="0"/>
              <a:t>Web scraping</a:t>
            </a:r>
          </a:p>
          <a:p>
            <a:pPr lvl="1">
              <a:lnSpc>
                <a:spcPct val="90000"/>
              </a:lnSpc>
            </a:pPr>
            <a:r>
              <a:rPr lang="en-US" sz="1500" dirty="0"/>
              <a:t>The data is scraped from  </a:t>
            </a:r>
            <a:r>
              <a:rPr lang="en-US" sz="1500" dirty="0">
                <a:hlinkClick r:id="rId2"/>
              </a:rPr>
              <a:t>https://en.wikipedia.org/w/index.php?title=List_of_Falcon_9_and_Falcon_Heavy_launches&amp;oldid=1027686922</a:t>
            </a:r>
            <a:endParaRPr lang="en-US" sz="1500" dirty="0"/>
          </a:p>
          <a:p>
            <a:pPr lvl="1">
              <a:lnSpc>
                <a:spcPct val="90000"/>
              </a:lnSpc>
            </a:pPr>
            <a:r>
              <a:rPr lang="en-US" sz="1500" dirty="0"/>
              <a:t>The website contains only the data about Falcon 9 launches.</a:t>
            </a:r>
          </a:p>
          <a:p>
            <a:pPr lvl="1">
              <a:lnSpc>
                <a:spcPct val="90000"/>
              </a:lnSpc>
            </a:pPr>
            <a:r>
              <a:rPr lang="en-US" sz="1500" dirty="0"/>
              <a:t>We end up with 121 rows or instances and 11 columns or features. The picture below shows the first few rows of the data:</a:t>
            </a:r>
          </a:p>
          <a:p>
            <a:pPr lvl="2">
              <a:lnSpc>
                <a:spcPct val="90000"/>
              </a:lnSpc>
            </a:pPr>
            <a:endParaRPr lang="en-US" sz="1500" dirty="0"/>
          </a:p>
          <a:p>
            <a:pPr lvl="1">
              <a:lnSpc>
                <a:spcPct val="90000"/>
              </a:lnSpc>
            </a:pPr>
            <a:endParaRPr lang="en-US" sz="1500" dirty="0"/>
          </a:p>
          <a:p>
            <a:pPr lvl="1">
              <a:lnSpc>
                <a:spcPct val="90000"/>
              </a:lnSpc>
            </a:pPr>
            <a:endParaRPr lang="en-US" sz="1500" dirty="0"/>
          </a:p>
          <a:p>
            <a:pPr>
              <a:lnSpc>
                <a:spcPct val="90000"/>
              </a:lnSpc>
            </a:pPr>
            <a:endParaRPr lang="en-US" sz="1500" dirty="0"/>
          </a:p>
          <a:p>
            <a:pPr lvl="1">
              <a:lnSpc>
                <a:spcPct val="90000"/>
              </a:lnSpc>
            </a:pPr>
            <a:endParaRPr lang="en-US" sz="1500" dirty="0"/>
          </a:p>
        </p:txBody>
      </p:sp>
      <p:pic>
        <p:nvPicPr>
          <p:cNvPr id="7" name="Picture 6">
            <a:extLst>
              <a:ext uri="{FF2B5EF4-FFF2-40B4-BE49-F238E27FC236}">
                <a16:creationId xmlns:a16="http://schemas.microsoft.com/office/drawing/2014/main" id="{7028EF35-E096-3E41-B917-D28293E60B99}"/>
              </a:ext>
            </a:extLst>
          </p:cNvPr>
          <p:cNvPicPr>
            <a:picLocks noChangeAspect="1"/>
          </p:cNvPicPr>
          <p:nvPr/>
        </p:nvPicPr>
        <p:blipFill>
          <a:blip r:embed="rId3"/>
          <a:stretch>
            <a:fillRect/>
          </a:stretch>
        </p:blipFill>
        <p:spPr>
          <a:xfrm>
            <a:off x="5048452" y="4267831"/>
            <a:ext cx="6495847" cy="1282930"/>
          </a:xfrm>
          <a:prstGeom prst="rect">
            <a:avLst/>
          </a:prstGeom>
          <a:effectLst/>
        </p:spPr>
      </p:pic>
    </p:spTree>
    <p:extLst>
      <p:ext uri="{BB962C8B-B14F-4D97-AF65-F5344CB8AC3E}">
        <p14:creationId xmlns:p14="http://schemas.microsoft.com/office/powerpoint/2010/main" val="1576349996"/>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FCD1C81-C62D-B2E3-5D37-7AA65EDB1A39}"/>
              </a:ext>
            </a:extLst>
          </p:cNvPr>
          <p:cNvSpPr>
            <a:spLocks noGrp="1"/>
          </p:cNvSpPr>
          <p:nvPr>
            <p:ph type="title"/>
          </p:nvPr>
        </p:nvSpPr>
        <p:spPr>
          <a:xfrm>
            <a:off x="5282381" y="629266"/>
            <a:ext cx="4767471" cy="1641986"/>
          </a:xfrm>
        </p:spPr>
        <p:txBody>
          <a:bodyPr vert="horz" lIns="91440" tIns="45720" rIns="91440" bIns="45720" rtlCol="0" anchor="t">
            <a:normAutofit/>
          </a:bodyPr>
          <a:lstStyle/>
          <a:p>
            <a:pPr>
              <a:lnSpc>
                <a:spcPct val="90000"/>
              </a:lnSpc>
            </a:pPr>
            <a:r>
              <a:rPr lang="en-US" sz="2600"/>
              <a:t>METHODOLOGY</a:t>
            </a:r>
          </a:p>
          <a:p>
            <a:pPr>
              <a:lnSpc>
                <a:spcPct val="90000"/>
              </a:lnSpc>
            </a:pPr>
            <a:r>
              <a:rPr lang="en-US" sz="2600"/>
              <a:t>       Data collection, wrangling, and formatting </a:t>
            </a:r>
          </a:p>
        </p:txBody>
      </p:sp>
      <p:pic>
        <p:nvPicPr>
          <p:cNvPr id="10" name="Picture 9" descr="Computer script on a screen">
            <a:extLst>
              <a:ext uri="{FF2B5EF4-FFF2-40B4-BE49-F238E27FC236}">
                <a16:creationId xmlns:a16="http://schemas.microsoft.com/office/drawing/2014/main" id="{00C4B679-5D0A-2A03-A14D-B67668FF7EA9}"/>
              </a:ext>
            </a:extLst>
          </p:cNvPr>
          <p:cNvPicPr>
            <a:picLocks noChangeAspect="1"/>
          </p:cNvPicPr>
          <p:nvPr/>
        </p:nvPicPr>
        <p:blipFill>
          <a:blip r:embed="rId3"/>
          <a:srcRect l="7558" r="47331" b="-1"/>
          <a:stretch/>
        </p:blipFill>
        <p:spPr>
          <a:xfrm>
            <a:off x="-1" y="10"/>
            <a:ext cx="4634680" cy="6857990"/>
          </a:xfrm>
          <a:prstGeom prst="rect">
            <a:avLst/>
          </a:prstGeom>
        </p:spPr>
      </p:pic>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5282381" y="2438400"/>
            <a:ext cx="4767471" cy="3809999"/>
          </a:xfrm>
        </p:spPr>
        <p:txBody>
          <a:bodyPr vert="horz" lIns="91440" tIns="45720" rIns="91440" bIns="45720" rtlCol="0">
            <a:normAutofit fontScale="85000" lnSpcReduction="10000"/>
          </a:bodyPr>
          <a:lstStyle/>
          <a:p>
            <a:pPr>
              <a:lnSpc>
                <a:spcPct val="90000"/>
              </a:lnSpc>
            </a:pPr>
            <a:r>
              <a:rPr lang="en-US" dirty="0"/>
              <a:t>After the initial data collection, further processing ensures that there are no missing entries. Categorical features are encoded using one-hot encoding, which converts these features into a numerical format suitable for machine learning models. </a:t>
            </a:r>
          </a:p>
          <a:p>
            <a:pPr>
              <a:lnSpc>
                <a:spcPct val="90000"/>
              </a:lnSpc>
            </a:pPr>
            <a:r>
              <a:rPr lang="en-US" dirty="0"/>
              <a:t>An additional column named 'Class' is introduced to the dataset; this column indicates the outcome of each launch, with a value of 0 representing a failed launch and 1 indicating a successful one</a:t>
            </a:r>
            <a:r>
              <a:rPr lang="en-US"/>
              <a:t>. </a:t>
            </a:r>
          </a:p>
          <a:p>
            <a:pPr>
              <a:lnSpc>
                <a:spcPct val="90000"/>
              </a:lnSpc>
            </a:pPr>
            <a:r>
              <a:rPr lang="en-US"/>
              <a:t>As </a:t>
            </a:r>
            <a:r>
              <a:rPr lang="en-US" dirty="0"/>
              <a:t>a result of these transformations, the dataset expands to 90 rows (instances) and 83 columns (features).</a:t>
            </a:r>
          </a:p>
        </p:txBody>
      </p:sp>
    </p:spTree>
    <p:extLst>
      <p:ext uri="{BB962C8B-B14F-4D97-AF65-F5344CB8AC3E}">
        <p14:creationId xmlns:p14="http://schemas.microsoft.com/office/powerpoint/2010/main" val="2933084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B4E71630-AF17-D243-A3AC-591AD96090DE}"/>
              </a:ext>
            </a:extLst>
          </p:cNvPr>
          <p:cNvSpPr txBox="1">
            <a:spLocks/>
          </p:cNvSpPr>
          <p:nvPr/>
        </p:nvSpPr>
        <p:spPr>
          <a:xfrm>
            <a:off x="646112" y="452717"/>
            <a:ext cx="3106369" cy="57711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457200">
              <a:spcAft>
                <a:spcPts val="600"/>
              </a:spcAft>
            </a:pPr>
            <a:r>
              <a:rPr lang="en-US" sz="4200">
                <a:solidFill>
                  <a:schemeClr val="tx2"/>
                </a:solidFill>
              </a:rPr>
              <a:t>METHODOLOGY</a:t>
            </a:r>
          </a:p>
          <a:p>
            <a:pPr defTabSz="457200">
              <a:spcAft>
                <a:spcPts val="600"/>
              </a:spcAft>
            </a:pPr>
            <a:r>
              <a:rPr lang="en-US" sz="4200">
                <a:solidFill>
                  <a:schemeClr val="tx2"/>
                </a:solidFill>
              </a:rPr>
              <a:t>       Exploratory Data Analysis (EDA) </a:t>
            </a:r>
          </a:p>
        </p:txBody>
      </p:sp>
      <p:sp>
        <p:nvSpPr>
          <p:cNvPr id="6157" name="Freeform: Shape 6156">
            <a:extLst>
              <a:ext uri="{FF2B5EF4-FFF2-40B4-BE49-F238E27FC236}">
                <a16:creationId xmlns:a16="http://schemas.microsoft.com/office/drawing/2014/main" id="{D9EB1431-E4CF-4D96-8285-08CCACC71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txBody>
          <a:bodyPr/>
          <a:lstStyle/>
          <a:p>
            <a:endParaRPr lang="en-US"/>
          </a:p>
        </p:txBody>
      </p:sp>
      <p:sp>
        <p:nvSpPr>
          <p:cNvPr id="6159" name="Freeform 26">
            <a:extLst>
              <a:ext uri="{FF2B5EF4-FFF2-40B4-BE49-F238E27FC236}">
                <a16:creationId xmlns:a16="http://schemas.microsoft.com/office/drawing/2014/main" id="{732596D4-3F25-4975-830C-6F6461B26A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6161" name="Rectangle 6160">
            <a:extLst>
              <a:ext uri="{FF2B5EF4-FFF2-40B4-BE49-F238E27FC236}">
                <a16:creationId xmlns:a16="http://schemas.microsoft.com/office/drawing/2014/main" id="{369B341B-26AD-497E-92E1-B3652C1CA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4507582" y="663620"/>
            <a:ext cx="6491057" cy="5690288"/>
          </a:xfrm>
        </p:spPr>
        <p:txBody>
          <a:bodyPr vert="horz" lIns="91440" tIns="45720" rIns="91440" bIns="45720" rtlCol="0">
            <a:normAutofit/>
          </a:bodyPr>
          <a:lstStyle/>
          <a:p>
            <a:pPr>
              <a:lnSpc>
                <a:spcPct val="90000"/>
              </a:lnSpc>
            </a:pPr>
            <a:r>
              <a:rPr lang="en-US" sz="900" dirty="0">
                <a:solidFill>
                  <a:schemeClr val="bg1"/>
                </a:solidFill>
              </a:rPr>
              <a:t>Pandas and NumPy</a:t>
            </a:r>
          </a:p>
          <a:p>
            <a:pPr lvl="1">
              <a:lnSpc>
                <a:spcPct val="90000"/>
              </a:lnSpc>
            </a:pPr>
            <a:r>
              <a:rPr lang="en-US" sz="900" dirty="0">
                <a:solidFill>
                  <a:schemeClr val="bg1"/>
                </a:solidFill>
              </a:rPr>
              <a:t>Functions from the Pandas and NumPy libraries are used to derive basic information about the data collected, which includes:</a:t>
            </a:r>
          </a:p>
          <a:p>
            <a:pPr lvl="2">
              <a:lnSpc>
                <a:spcPct val="90000"/>
              </a:lnSpc>
            </a:pPr>
            <a:r>
              <a:rPr lang="en-US" sz="900" dirty="0">
                <a:solidFill>
                  <a:schemeClr val="bg1"/>
                </a:solidFill>
              </a:rPr>
              <a:t>The number of launches on each launch site</a:t>
            </a:r>
          </a:p>
          <a:p>
            <a:pPr lvl="2">
              <a:lnSpc>
                <a:spcPct val="90000"/>
              </a:lnSpc>
            </a:pPr>
            <a:r>
              <a:rPr lang="en-US" sz="900" dirty="0">
                <a:solidFill>
                  <a:schemeClr val="bg1"/>
                </a:solidFill>
              </a:rPr>
              <a:t>The number of occurrence of each orbit</a:t>
            </a:r>
          </a:p>
          <a:p>
            <a:pPr lvl="2">
              <a:lnSpc>
                <a:spcPct val="90000"/>
              </a:lnSpc>
            </a:pPr>
            <a:r>
              <a:rPr lang="en-US" sz="900" dirty="0">
                <a:solidFill>
                  <a:schemeClr val="bg1"/>
                </a:solidFill>
              </a:rPr>
              <a:t>The number and occurrence of each mission outcome</a:t>
            </a:r>
          </a:p>
          <a:p>
            <a:pPr>
              <a:lnSpc>
                <a:spcPct val="90000"/>
              </a:lnSpc>
            </a:pPr>
            <a:r>
              <a:rPr lang="en-US" sz="900" dirty="0">
                <a:solidFill>
                  <a:schemeClr val="bg1"/>
                </a:solidFill>
              </a:rPr>
              <a:t>SQL</a:t>
            </a:r>
          </a:p>
          <a:p>
            <a:pPr lvl="1">
              <a:lnSpc>
                <a:spcPct val="90000"/>
              </a:lnSpc>
            </a:pPr>
            <a:r>
              <a:rPr lang="en-US" sz="900" dirty="0">
                <a:solidFill>
                  <a:schemeClr val="bg1"/>
                </a:solidFill>
              </a:rPr>
              <a:t>The data is queried using SQL to answer several questions about the data such as:</a:t>
            </a:r>
          </a:p>
          <a:p>
            <a:pPr lvl="2">
              <a:lnSpc>
                <a:spcPct val="90000"/>
              </a:lnSpc>
            </a:pPr>
            <a:r>
              <a:rPr lang="en-US" sz="900" dirty="0">
                <a:solidFill>
                  <a:schemeClr val="bg1"/>
                </a:solidFill>
              </a:rPr>
              <a:t>The names of the unique launch sites in the space mission</a:t>
            </a:r>
          </a:p>
          <a:p>
            <a:pPr lvl="2">
              <a:lnSpc>
                <a:spcPct val="90000"/>
              </a:lnSpc>
            </a:pPr>
            <a:r>
              <a:rPr lang="en-US" sz="900" dirty="0">
                <a:solidFill>
                  <a:schemeClr val="bg1"/>
                </a:solidFill>
              </a:rPr>
              <a:t>The total payload mass carried by boosters launched by NASA (CRS)</a:t>
            </a:r>
          </a:p>
          <a:p>
            <a:pPr lvl="2">
              <a:lnSpc>
                <a:spcPct val="90000"/>
              </a:lnSpc>
            </a:pPr>
            <a:r>
              <a:rPr lang="en-US" sz="900" dirty="0">
                <a:solidFill>
                  <a:schemeClr val="bg1"/>
                </a:solidFill>
              </a:rPr>
              <a:t>The average payload mass carried by booster version F9 v1.1</a:t>
            </a:r>
          </a:p>
          <a:p>
            <a:pPr>
              <a:lnSpc>
                <a:spcPct val="90000"/>
              </a:lnSpc>
            </a:pPr>
            <a:r>
              <a:rPr lang="en-US" sz="700" dirty="0">
                <a:solidFill>
                  <a:schemeClr val="bg1"/>
                </a:solidFill>
              </a:rPr>
              <a:t>Matplotlib and Seaborn</a:t>
            </a:r>
          </a:p>
          <a:p>
            <a:pPr lvl="1">
              <a:lnSpc>
                <a:spcPct val="90000"/>
              </a:lnSpc>
            </a:pPr>
            <a:r>
              <a:rPr lang="en-US" sz="700" dirty="0">
                <a:solidFill>
                  <a:schemeClr val="bg1"/>
                </a:solidFill>
              </a:rPr>
              <a:t>Functions from the Matplotlib and Seaborn libraries are used to visualize the data through scatterplots, bar charts, and line charts.</a:t>
            </a:r>
          </a:p>
          <a:p>
            <a:pPr lvl="1">
              <a:lnSpc>
                <a:spcPct val="90000"/>
              </a:lnSpc>
            </a:pPr>
            <a:r>
              <a:rPr lang="en-US" sz="700" dirty="0">
                <a:solidFill>
                  <a:schemeClr val="bg1"/>
                </a:solidFill>
              </a:rPr>
              <a:t>The plots and charts are used to understand more about the relationships between several features, such as:</a:t>
            </a:r>
          </a:p>
          <a:p>
            <a:pPr lvl="2">
              <a:lnSpc>
                <a:spcPct val="90000"/>
              </a:lnSpc>
            </a:pPr>
            <a:r>
              <a:rPr lang="en-US" sz="700" dirty="0">
                <a:solidFill>
                  <a:schemeClr val="bg1"/>
                </a:solidFill>
              </a:rPr>
              <a:t>The relationship between flight number and launch site</a:t>
            </a:r>
          </a:p>
          <a:p>
            <a:pPr lvl="2">
              <a:lnSpc>
                <a:spcPct val="90000"/>
              </a:lnSpc>
            </a:pPr>
            <a:r>
              <a:rPr lang="en-US" sz="700" dirty="0">
                <a:solidFill>
                  <a:schemeClr val="bg1"/>
                </a:solidFill>
              </a:rPr>
              <a:t>The relationship between payload mass and launch site</a:t>
            </a:r>
          </a:p>
          <a:p>
            <a:pPr lvl="2">
              <a:lnSpc>
                <a:spcPct val="90000"/>
              </a:lnSpc>
            </a:pPr>
            <a:r>
              <a:rPr lang="en-US" sz="700" dirty="0">
                <a:solidFill>
                  <a:schemeClr val="bg1"/>
                </a:solidFill>
              </a:rPr>
              <a:t>The relationship between success rate and orbit type</a:t>
            </a:r>
          </a:p>
          <a:p>
            <a:pPr>
              <a:lnSpc>
                <a:spcPct val="90000"/>
              </a:lnSpc>
            </a:pPr>
            <a:r>
              <a:rPr lang="en-US" sz="700" dirty="0">
                <a:solidFill>
                  <a:schemeClr val="bg1"/>
                </a:solidFill>
              </a:rPr>
              <a:t>Folium</a:t>
            </a:r>
          </a:p>
          <a:p>
            <a:pPr lvl="1">
              <a:lnSpc>
                <a:spcPct val="90000"/>
              </a:lnSpc>
            </a:pPr>
            <a:r>
              <a:rPr lang="en-US" sz="700" dirty="0">
                <a:solidFill>
                  <a:schemeClr val="bg1"/>
                </a:solidFill>
              </a:rPr>
              <a:t>Functions from the Folium libraries are used to visualize the data through interactive maps.</a:t>
            </a:r>
          </a:p>
          <a:p>
            <a:pPr lvl="1">
              <a:lnSpc>
                <a:spcPct val="90000"/>
              </a:lnSpc>
            </a:pPr>
            <a:r>
              <a:rPr lang="en-US" sz="700" dirty="0">
                <a:solidFill>
                  <a:schemeClr val="bg1"/>
                </a:solidFill>
              </a:rPr>
              <a:t> The Folium library is used to:</a:t>
            </a:r>
          </a:p>
          <a:p>
            <a:pPr lvl="2">
              <a:lnSpc>
                <a:spcPct val="90000"/>
              </a:lnSpc>
            </a:pPr>
            <a:r>
              <a:rPr lang="en-US" sz="700" dirty="0">
                <a:solidFill>
                  <a:schemeClr val="bg1"/>
                </a:solidFill>
              </a:rPr>
              <a:t>Mark all launch sites on a map</a:t>
            </a:r>
          </a:p>
          <a:p>
            <a:pPr lvl="2">
              <a:lnSpc>
                <a:spcPct val="90000"/>
              </a:lnSpc>
            </a:pPr>
            <a:r>
              <a:rPr lang="en-US" sz="700" dirty="0">
                <a:solidFill>
                  <a:schemeClr val="bg1"/>
                </a:solidFill>
              </a:rPr>
              <a:t>Mark the succeeded launches and failed launches for each site on the map</a:t>
            </a:r>
          </a:p>
          <a:p>
            <a:pPr lvl="2">
              <a:lnSpc>
                <a:spcPct val="90000"/>
              </a:lnSpc>
            </a:pPr>
            <a:r>
              <a:rPr lang="en-US" sz="700" dirty="0">
                <a:solidFill>
                  <a:schemeClr val="bg1"/>
                </a:solidFill>
              </a:rPr>
              <a:t>Mark the distances between a launch site to its proximities such as the nearest city, railway, or highway</a:t>
            </a:r>
          </a:p>
          <a:p>
            <a:pPr marL="457200" lvl="1" indent="0">
              <a:lnSpc>
                <a:spcPct val="90000"/>
              </a:lnSpc>
            </a:pPr>
            <a:endParaRPr lang="en-US" sz="700" dirty="0">
              <a:solidFill>
                <a:schemeClr val="bg1"/>
              </a:solidFill>
            </a:endParaRPr>
          </a:p>
          <a:p>
            <a:pPr lvl="1">
              <a:lnSpc>
                <a:spcPct val="90000"/>
              </a:lnSpc>
            </a:pPr>
            <a:endParaRPr lang="en-US" sz="700" dirty="0">
              <a:solidFill>
                <a:schemeClr val="bg1"/>
              </a:solidFill>
            </a:endParaRPr>
          </a:p>
          <a:p>
            <a:pPr>
              <a:lnSpc>
                <a:spcPct val="90000"/>
              </a:lnSpc>
            </a:pPr>
            <a:endParaRPr lang="en-US" sz="700" dirty="0">
              <a:solidFill>
                <a:schemeClr val="bg1"/>
              </a:solidFill>
            </a:endParaRPr>
          </a:p>
          <a:p>
            <a:pPr lvl="2">
              <a:lnSpc>
                <a:spcPct val="90000"/>
              </a:lnSpc>
            </a:pPr>
            <a:endParaRPr lang="en-US" sz="700" dirty="0">
              <a:solidFill>
                <a:schemeClr val="bg1"/>
              </a:solidFill>
            </a:endParaRPr>
          </a:p>
          <a:p>
            <a:pPr lvl="2">
              <a:lnSpc>
                <a:spcPct val="90000"/>
              </a:lnSpc>
            </a:pPr>
            <a:endParaRPr lang="en-US" sz="700" dirty="0">
              <a:solidFill>
                <a:schemeClr val="bg1"/>
              </a:solidFill>
            </a:endParaRPr>
          </a:p>
          <a:p>
            <a:pPr lvl="1">
              <a:lnSpc>
                <a:spcPct val="90000"/>
              </a:lnSpc>
            </a:pPr>
            <a:endParaRPr lang="en-US" sz="700" dirty="0">
              <a:solidFill>
                <a:schemeClr val="bg1"/>
              </a:solidFill>
            </a:endParaRPr>
          </a:p>
          <a:p>
            <a:pPr lvl="1">
              <a:lnSpc>
                <a:spcPct val="90000"/>
              </a:lnSpc>
            </a:pPr>
            <a:endParaRPr lang="en-US" sz="700" dirty="0">
              <a:solidFill>
                <a:schemeClr val="bg1"/>
              </a:solidFill>
            </a:endParaRPr>
          </a:p>
          <a:p>
            <a:pPr>
              <a:lnSpc>
                <a:spcPct val="90000"/>
              </a:lnSpc>
            </a:pPr>
            <a:endParaRPr lang="en-US" sz="700" dirty="0">
              <a:solidFill>
                <a:schemeClr val="bg1"/>
              </a:solidFill>
            </a:endParaRPr>
          </a:p>
          <a:p>
            <a:pPr lvl="1">
              <a:lnSpc>
                <a:spcPct val="90000"/>
              </a:lnSpc>
            </a:pPr>
            <a:endParaRPr lang="en-US" sz="700" dirty="0">
              <a:solidFill>
                <a:schemeClr val="bg1"/>
              </a:solidFill>
            </a:endParaRPr>
          </a:p>
          <a:p>
            <a:pPr lvl="1">
              <a:lnSpc>
                <a:spcPct val="90000"/>
              </a:lnSpc>
            </a:pPr>
            <a:endParaRPr lang="en-US" sz="900" dirty="0">
              <a:solidFill>
                <a:schemeClr val="bg1"/>
              </a:solidFill>
            </a:endParaRPr>
          </a:p>
          <a:p>
            <a:pPr>
              <a:lnSpc>
                <a:spcPct val="90000"/>
              </a:lnSpc>
            </a:pPr>
            <a:endParaRPr lang="en-US" sz="900" dirty="0">
              <a:solidFill>
                <a:schemeClr val="bg1"/>
              </a:solidFill>
            </a:endParaRPr>
          </a:p>
          <a:p>
            <a:pPr lvl="2">
              <a:lnSpc>
                <a:spcPct val="90000"/>
              </a:lnSpc>
            </a:pPr>
            <a:endParaRPr lang="en-US" sz="900" dirty="0">
              <a:solidFill>
                <a:schemeClr val="bg1"/>
              </a:solidFill>
            </a:endParaRPr>
          </a:p>
          <a:p>
            <a:pPr lvl="2">
              <a:lnSpc>
                <a:spcPct val="90000"/>
              </a:lnSpc>
            </a:pPr>
            <a:endParaRPr lang="en-US" sz="900" dirty="0">
              <a:solidFill>
                <a:schemeClr val="bg1"/>
              </a:solidFill>
            </a:endParaRPr>
          </a:p>
          <a:p>
            <a:pPr lvl="1">
              <a:lnSpc>
                <a:spcPct val="90000"/>
              </a:lnSpc>
            </a:pPr>
            <a:endParaRPr lang="en-US" sz="900" dirty="0">
              <a:solidFill>
                <a:schemeClr val="bg1"/>
              </a:solidFill>
            </a:endParaRPr>
          </a:p>
          <a:p>
            <a:pPr lvl="1">
              <a:lnSpc>
                <a:spcPct val="90000"/>
              </a:lnSpc>
            </a:pPr>
            <a:endParaRPr lang="en-US" sz="900" dirty="0">
              <a:solidFill>
                <a:schemeClr val="bg1"/>
              </a:solidFill>
            </a:endParaRPr>
          </a:p>
          <a:p>
            <a:pPr>
              <a:lnSpc>
                <a:spcPct val="90000"/>
              </a:lnSpc>
            </a:pPr>
            <a:endParaRPr lang="en-US" sz="900" dirty="0">
              <a:solidFill>
                <a:schemeClr val="bg1"/>
              </a:solidFill>
            </a:endParaRPr>
          </a:p>
          <a:p>
            <a:pPr lvl="1">
              <a:lnSpc>
                <a:spcPct val="90000"/>
              </a:lnSpc>
            </a:pPr>
            <a:endParaRPr lang="en-US" sz="900" dirty="0">
              <a:solidFill>
                <a:schemeClr val="bg1"/>
              </a:solidFill>
            </a:endParaRPr>
          </a:p>
        </p:txBody>
      </p:sp>
    </p:spTree>
    <p:extLst>
      <p:ext uri="{BB962C8B-B14F-4D97-AF65-F5344CB8AC3E}">
        <p14:creationId xmlns:p14="http://schemas.microsoft.com/office/powerpoint/2010/main" val="3714838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103F0E35A8FEE4094067AFC0FE676AE" ma:contentTypeVersion="9" ma:contentTypeDescription="Create a new document." ma:contentTypeScope="" ma:versionID="a32dda18773e831e3e44e958532ceb57">
  <xsd:schema xmlns:xsd="http://www.w3.org/2001/XMLSchema" xmlns:xs="http://www.w3.org/2001/XMLSchema" xmlns:p="http://schemas.microsoft.com/office/2006/metadata/properties" xmlns:ns3="86a20669-795b-40c0-82aa-0208e4f2fb25" xmlns:ns4="3a7c30ab-f32c-4eb7-8c5a-42ab11a3f9e3" targetNamespace="http://schemas.microsoft.com/office/2006/metadata/properties" ma:root="true" ma:fieldsID="c02641d654406da536d3c038a6105c45" ns3:_="" ns4:_="">
    <xsd:import namespace="86a20669-795b-40c0-82aa-0208e4f2fb25"/>
    <xsd:import namespace="3a7c30ab-f32c-4eb7-8c5a-42ab11a3f9e3"/>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SearchPropertie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6a20669-795b-40c0-82aa-0208e4f2fb2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7c30ab-f32c-4eb7-8c5a-42ab11a3f9e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86a20669-795b-40c0-82aa-0208e4f2fb25" xsi:nil="true"/>
  </documentManagement>
</p:properties>
</file>

<file path=customXml/itemProps1.xml><?xml version="1.0" encoding="utf-8"?>
<ds:datastoreItem xmlns:ds="http://schemas.openxmlformats.org/officeDocument/2006/customXml" ds:itemID="{F1AA7181-65DD-468B-A435-52E27694ED16}">
  <ds:schemaRefs>
    <ds:schemaRef ds:uri="http://schemas.microsoft.com/sharepoint/v3/contenttype/forms"/>
  </ds:schemaRefs>
</ds:datastoreItem>
</file>

<file path=customXml/itemProps2.xml><?xml version="1.0" encoding="utf-8"?>
<ds:datastoreItem xmlns:ds="http://schemas.openxmlformats.org/officeDocument/2006/customXml" ds:itemID="{2923067D-9F97-4E3A-B2F2-54A276AD91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6a20669-795b-40c0-82aa-0208e4f2fb25"/>
    <ds:schemaRef ds:uri="3a7c30ab-f32c-4eb7-8c5a-42ab11a3f9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505B852-92A1-44BF-8284-A7A599FF8FDD}">
  <ds:schemaRefs>
    <ds:schemaRef ds:uri="http://purl.org/dc/dcmitype/"/>
    <ds:schemaRef ds:uri="3a7c30ab-f32c-4eb7-8c5a-42ab11a3f9e3"/>
    <ds:schemaRef ds:uri="86a20669-795b-40c0-82aa-0208e4f2fb25"/>
    <ds:schemaRef ds:uri="http://schemas.microsoft.com/office/2006/documentManagement/types"/>
    <ds:schemaRef ds:uri="http://schemas.openxmlformats.org/package/2006/metadata/core-properties"/>
    <ds:schemaRef ds:uri="http://schemas.microsoft.com/office/infopath/2007/PartnerControls"/>
    <ds:schemaRef ds:uri="http://www.w3.org/XML/1998/namespace"/>
    <ds:schemaRef ds:uri="http://schemas.microsoft.com/office/2006/metadata/properties"/>
    <ds:schemaRef ds:uri="http://purl.org/dc/term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Ion</Template>
  <TotalTime>3587</TotalTime>
  <Words>1971</Words>
  <Application>Microsoft Office PowerPoint</Application>
  <PresentationFormat>Widescreen</PresentationFormat>
  <Paragraphs>234</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Century Gothic</vt:lpstr>
      <vt:lpstr>Tw Cen MT</vt:lpstr>
      <vt:lpstr>Tw Cen MT Condensed</vt:lpstr>
      <vt:lpstr>Wingdings 3</vt:lpstr>
      <vt:lpstr>Ion</vt:lpstr>
      <vt:lpstr>Applied Data Science capstone</vt:lpstr>
      <vt:lpstr>outline</vt:lpstr>
      <vt:lpstr>EXECUTIVE SUMMARY</vt:lpstr>
      <vt:lpstr>INTRODUCTION</vt:lpstr>
      <vt:lpstr>METHODOLOGY </vt:lpstr>
      <vt:lpstr>METHODOLOGY        Data collection, wrangling, and formatting </vt:lpstr>
      <vt:lpstr>PowerPoint Presentation</vt:lpstr>
      <vt:lpstr>METHODOLOGY        Data collection, wrangling, and formatting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Dash</vt:lpstr>
      <vt:lpstr>RESULTS        Predictive Analysis</vt:lpstr>
      <vt:lpstr>Outline</vt:lpstr>
      <vt:lpstr>DISCUSSION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Berhanu, Natnael B</dc:creator>
  <cp:lastModifiedBy>Berhanu, Natnael B</cp:lastModifiedBy>
  <cp:revision>1</cp:revision>
  <dcterms:created xsi:type="dcterms:W3CDTF">2024-08-02T03:03:20Z</dcterms:created>
  <dcterms:modified xsi:type="dcterms:W3CDTF">2024-08-04T14:50:37Z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0x010100D103F0E35A8FEE4094067AFC0FE676AE</vt:lpwstr>
  </property>
</Properties>
</file>